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8" r:id="rId2"/>
    <p:sldId id="256" r:id="rId3"/>
    <p:sldId id="353" r:id="rId4"/>
    <p:sldId id="332" r:id="rId5"/>
    <p:sldId id="333" r:id="rId6"/>
    <p:sldId id="334" r:id="rId7"/>
    <p:sldId id="286" r:id="rId8"/>
    <p:sldId id="305" r:id="rId9"/>
    <p:sldId id="284" r:id="rId10"/>
    <p:sldId id="316" r:id="rId11"/>
    <p:sldId id="317" r:id="rId12"/>
    <p:sldId id="318" r:id="rId13"/>
    <p:sldId id="319" r:id="rId14"/>
    <p:sldId id="320" r:id="rId15"/>
    <p:sldId id="285" r:id="rId16"/>
    <p:sldId id="331" r:id="rId17"/>
    <p:sldId id="351" r:id="rId18"/>
    <p:sldId id="304" r:id="rId19"/>
    <p:sldId id="324" r:id="rId20"/>
    <p:sldId id="315" r:id="rId21"/>
    <p:sldId id="321" r:id="rId22"/>
    <p:sldId id="350" r:id="rId23"/>
    <p:sldId id="307" r:id="rId24"/>
    <p:sldId id="308" r:id="rId25"/>
    <p:sldId id="329" r:id="rId26"/>
    <p:sldId id="327" r:id="rId27"/>
    <p:sldId id="348" r:id="rId28"/>
    <p:sldId id="342" r:id="rId29"/>
    <p:sldId id="343" r:id="rId30"/>
    <p:sldId id="347" r:id="rId31"/>
    <p:sldId id="349" r:id="rId32"/>
    <p:sldId id="322" r:id="rId33"/>
    <p:sldId id="312" r:id="rId34"/>
    <p:sldId id="309" r:id="rId35"/>
    <p:sldId id="338" r:id="rId36"/>
    <p:sldId id="310" r:id="rId37"/>
    <p:sldId id="311" r:id="rId38"/>
    <p:sldId id="325" r:id="rId39"/>
    <p:sldId id="314" r:id="rId40"/>
    <p:sldId id="313" r:id="rId41"/>
    <p:sldId id="354" r:id="rId42"/>
    <p:sldId id="355" r:id="rId43"/>
    <p:sldId id="303" r:id="rId4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6600"/>
    <a:srgbClr val="00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6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90F2249-D5DF-48FE-95D7-CCBE1C0AD066}" type="datetimeFigureOut">
              <a:rPr lang="en-US" smtClean="0"/>
              <a:pPr/>
              <a:t>26/05/17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F868ED9-07F0-4A6E-A8C8-227F4B9651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545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30217" indent="-31931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77257" indent="-25545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88160" indent="-25545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299064" indent="-25545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809966" indent="-2554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320869" indent="-2554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831772" indent="-2554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342675" indent="-2554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9F54BED-EB99-4422-84FA-C8B6A9D12D36}" type="slidenum">
              <a:rPr lang="en-US" smtClean="0"/>
              <a:pPr eaLnBrk="1" hangingPunct="1"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8B0064D-506C-4ADC-9742-D9ED7039BE99}" type="slidenum">
              <a:rPr lang="en-US" smtClean="0">
                <a:latin typeface="Arial" pitchFamily="34" charset="0"/>
                <a:cs typeface="Arial" pitchFamily="34" charset="0"/>
              </a:rPr>
              <a:pPr/>
              <a:t>14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F5C73DF-6D0D-45A8-A13B-C2B247C3E31C}" type="slidenum">
              <a:rPr lang="en-US" smtClean="0">
                <a:cs typeface="Arial" charset="0"/>
              </a:rPr>
              <a:pPr eaLnBrk="1" hangingPunct="1"/>
              <a:t>15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AB71BB-A707-4277-968B-B2604B849C94}" type="slidenum">
              <a:rPr lang="en-US" smtClean="0"/>
              <a:pPr eaLnBrk="1" hangingPunct="1"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610F1-70C4-4E75-83D3-D6FBA594FA0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117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dirty="0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54BD359-48AE-4FC0-BA25-B4B2B2DD9A57}" type="slidenum">
              <a:rPr lang="en-US" smtClean="0"/>
              <a:pPr eaLnBrk="1" hangingPunct="1"/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30217" indent="-31931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77257" indent="-25545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88160" indent="-25545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299064" indent="-25545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809966" indent="-2554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320869" indent="-2554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831772" indent="-2554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342675" indent="-2554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9733160-4766-4AE4-A4FF-2946B8B03767}" type="slidenum">
              <a:rPr lang="en-US" smtClean="0"/>
              <a:pPr eaLnBrk="1" hangingPunct="1"/>
              <a:t>43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30217" indent="-31931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77257" indent="-25545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88160" indent="-25545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299064" indent="-25545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809966" indent="-2554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320869" indent="-2554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831772" indent="-2554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342675" indent="-2554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16FA088-B567-4361-BCF8-A3F570BE8A8A}" type="slidenum">
              <a:rPr lang="en-US" smtClean="0">
                <a:cs typeface="Arial" pitchFamily="34" charset="0"/>
              </a:rPr>
              <a:pPr eaLnBrk="1" hangingPunct="1"/>
              <a:t>5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30217" indent="-31931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77257" indent="-25545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88160" indent="-25545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299064" indent="-25545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809966" indent="-2554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320869" indent="-2554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831772" indent="-2554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342675" indent="-2554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C53A513-4A89-4057-AB0B-828482EBCF64}" type="slidenum">
              <a:rPr lang="en-US" smtClean="0">
                <a:cs typeface="Arial" pitchFamily="34" charset="0"/>
              </a:rPr>
              <a:pPr eaLnBrk="1" hangingPunct="1"/>
              <a:t>6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30217" indent="-31931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77257" indent="-25545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88160" indent="-25545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299064" indent="-25545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809966" indent="-2554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320869" indent="-2554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831772" indent="-2554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342675" indent="-2554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4CC8A10-A961-475A-BD5D-E9403208E141}" type="slidenum">
              <a:rPr lang="en-US" smtClean="0"/>
              <a:pPr eaLnBrk="1" hangingPunct="1"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31D1693-821C-4CA1-87E4-1B5B2E5E6FF7}" type="slidenum">
              <a:rPr lang="en-US" smtClean="0">
                <a:cs typeface="Arial" charset="0"/>
              </a:rPr>
              <a:pPr eaLnBrk="1" hangingPunct="1"/>
              <a:t>9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7D153CD-350E-4A7B-BFD8-4EB18023A41C}" type="slidenum">
              <a:rPr lang="en-US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1B59A94-CDC8-42F0-B242-D5C959250906}" type="slidenum">
              <a:rPr lang="en-US" smtClean="0">
                <a:latin typeface="Arial" pitchFamily="34" charset="0"/>
                <a:cs typeface="Arial" pitchFamily="34" charset="0"/>
              </a:rPr>
              <a:pPr/>
              <a:t>11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5CFF4BF-F84C-4EF3-AD80-1FE4DCD095FE}" type="slidenum">
              <a:rPr lang="en-US" smtClean="0">
                <a:latin typeface="Arial" pitchFamily="34" charset="0"/>
                <a:cs typeface="Arial" pitchFamily="34" charset="0"/>
              </a:rPr>
              <a:pPr/>
              <a:t>12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9198979-ED83-4F3B-99E1-8787F2DBC875}" type="slidenum">
              <a:rPr lang="en-US" smtClean="0">
                <a:latin typeface="Arial" pitchFamily="34" charset="0"/>
                <a:cs typeface="Arial" pitchFamily="34" charset="0"/>
              </a:rPr>
              <a:pPr/>
              <a:t>13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/>
            </a:r>
            <a:br>
              <a:rPr lang="en-US"/>
            </a:br>
            <a:r>
              <a:rPr lang="en-US"/>
              <a:t>Research Days 2010, 29 Nov-2 Dec 2010, Cotonou, Benin</a:t>
            </a:r>
          </a:p>
        </p:txBody>
      </p:sp>
    </p:spTree>
    <p:extLst>
      <p:ext uri="{BB962C8B-B14F-4D97-AF65-F5344CB8AC3E}">
        <p14:creationId xmlns:p14="http://schemas.microsoft.com/office/powerpoint/2010/main" val="3244293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/>
            </a:r>
            <a:br>
              <a:rPr lang="en-US"/>
            </a:br>
            <a:r>
              <a:rPr lang="en-US"/>
              <a:t>Research Days 2010, 29 Nov-2 Dec 2010, Cotonou, Benin</a:t>
            </a:r>
          </a:p>
        </p:txBody>
      </p:sp>
    </p:spTree>
    <p:extLst>
      <p:ext uri="{BB962C8B-B14F-4D97-AF65-F5344CB8AC3E}">
        <p14:creationId xmlns:p14="http://schemas.microsoft.com/office/powerpoint/2010/main" val="140416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46038"/>
            <a:ext cx="2286000" cy="6080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46038"/>
            <a:ext cx="6705600" cy="6080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/>
            </a:r>
            <a:br>
              <a:rPr lang="en-US"/>
            </a:br>
            <a:r>
              <a:rPr lang="en-US"/>
              <a:t>Research Days 2010, 29 Nov-2 Dec 2010, Cotonou, Benin</a:t>
            </a:r>
          </a:p>
        </p:txBody>
      </p:sp>
    </p:spTree>
    <p:extLst>
      <p:ext uri="{BB962C8B-B14F-4D97-AF65-F5344CB8AC3E}">
        <p14:creationId xmlns:p14="http://schemas.microsoft.com/office/powerpoint/2010/main" val="280324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/>
            </a:r>
            <a:br>
              <a:rPr lang="en-US"/>
            </a:br>
            <a:r>
              <a:rPr lang="en-US"/>
              <a:t>Research Days 2010, 29 Nov-2 Dec 2010, Cotonou, Benin</a:t>
            </a:r>
          </a:p>
        </p:txBody>
      </p:sp>
    </p:spTree>
    <p:extLst>
      <p:ext uri="{BB962C8B-B14F-4D97-AF65-F5344CB8AC3E}">
        <p14:creationId xmlns:p14="http://schemas.microsoft.com/office/powerpoint/2010/main" val="3817887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/>
            </a:r>
            <a:br>
              <a:rPr lang="en-US"/>
            </a:br>
            <a:r>
              <a:rPr lang="en-US"/>
              <a:t>Research Days 2010, 29 Nov-2 Dec 2010, Cotonou, Benin</a:t>
            </a:r>
          </a:p>
        </p:txBody>
      </p:sp>
    </p:spTree>
    <p:extLst>
      <p:ext uri="{BB962C8B-B14F-4D97-AF65-F5344CB8AC3E}">
        <p14:creationId xmlns:p14="http://schemas.microsoft.com/office/powerpoint/2010/main" val="342022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990600"/>
            <a:ext cx="4114800" cy="5135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114800" cy="5135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/>
            </a:r>
            <a:br>
              <a:rPr lang="en-US"/>
            </a:br>
            <a:r>
              <a:rPr lang="en-US"/>
              <a:t>Research Days 2010, 29 Nov-2 Dec 2010, Cotonou, Benin</a:t>
            </a:r>
          </a:p>
        </p:txBody>
      </p:sp>
    </p:spTree>
    <p:extLst>
      <p:ext uri="{BB962C8B-B14F-4D97-AF65-F5344CB8AC3E}">
        <p14:creationId xmlns:p14="http://schemas.microsoft.com/office/powerpoint/2010/main" val="599674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/>
            </a:r>
            <a:br>
              <a:rPr lang="en-US"/>
            </a:br>
            <a:r>
              <a:rPr lang="en-US"/>
              <a:t>Research Days 2010, 29 Nov-2 Dec 2010, Cotonou, Benin</a:t>
            </a:r>
          </a:p>
        </p:txBody>
      </p:sp>
    </p:spTree>
    <p:extLst>
      <p:ext uri="{BB962C8B-B14F-4D97-AF65-F5344CB8AC3E}">
        <p14:creationId xmlns:p14="http://schemas.microsoft.com/office/powerpoint/2010/main" val="2524430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/>
            </a:r>
            <a:br>
              <a:rPr lang="en-US"/>
            </a:br>
            <a:r>
              <a:rPr lang="en-US"/>
              <a:t>Research Days 2010, 29 Nov-2 Dec 2010, Cotonou, Benin</a:t>
            </a:r>
          </a:p>
        </p:txBody>
      </p:sp>
    </p:spTree>
    <p:extLst>
      <p:ext uri="{BB962C8B-B14F-4D97-AF65-F5344CB8AC3E}">
        <p14:creationId xmlns:p14="http://schemas.microsoft.com/office/powerpoint/2010/main" val="3481983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/>
            </a:r>
            <a:br>
              <a:rPr lang="en-US"/>
            </a:br>
            <a:r>
              <a:rPr lang="en-US"/>
              <a:t>Research Days 2010, 29 Nov-2 Dec 2010, Cotonou, Benin</a:t>
            </a:r>
          </a:p>
        </p:txBody>
      </p:sp>
    </p:spTree>
    <p:extLst>
      <p:ext uri="{BB962C8B-B14F-4D97-AF65-F5344CB8AC3E}">
        <p14:creationId xmlns:p14="http://schemas.microsoft.com/office/powerpoint/2010/main" val="1965499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/>
            </a:r>
            <a:br>
              <a:rPr lang="en-US"/>
            </a:br>
            <a:r>
              <a:rPr lang="en-US"/>
              <a:t>Research Days 2010, 29 Nov-2 Dec 2010, Cotonou, Benin</a:t>
            </a:r>
          </a:p>
        </p:txBody>
      </p:sp>
    </p:spTree>
    <p:extLst>
      <p:ext uri="{BB962C8B-B14F-4D97-AF65-F5344CB8AC3E}">
        <p14:creationId xmlns:p14="http://schemas.microsoft.com/office/powerpoint/2010/main" val="1099574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/>
            </a:r>
            <a:br>
              <a:rPr lang="en-US"/>
            </a:br>
            <a:r>
              <a:rPr lang="en-US"/>
              <a:t>Research Days 2010, 29 Nov-2 Dec 2010, Cotonou, Benin</a:t>
            </a:r>
          </a:p>
        </p:txBody>
      </p:sp>
    </p:spTree>
    <p:extLst>
      <p:ext uri="{BB962C8B-B14F-4D97-AF65-F5344CB8AC3E}">
        <p14:creationId xmlns:p14="http://schemas.microsoft.com/office/powerpoint/2010/main" val="1593540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46038"/>
            <a:ext cx="91440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90600"/>
            <a:ext cx="8382000" cy="513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AGALSKFJAS</a:t>
            </a:r>
          </a:p>
          <a:p>
            <a:pPr lvl="0"/>
            <a:r>
              <a:rPr lang="en-US" smtClean="0"/>
              <a:t>Asdflkj aklj fklsjf asfklj</a:t>
            </a:r>
          </a:p>
          <a:p>
            <a:pPr lvl="0"/>
            <a:r>
              <a:rPr lang="en-US" smtClean="0"/>
              <a:t>Alkfj sdlkfjas flksjfd alskdfj </a:t>
            </a:r>
          </a:p>
          <a:p>
            <a:pPr lvl="0"/>
            <a:r>
              <a:rPr lang="en-US" smtClean="0"/>
              <a:t>Aklfja flk sfjda</a:t>
            </a:r>
          </a:p>
          <a:p>
            <a:pPr lvl="0"/>
            <a:r>
              <a:rPr lang="en-US" smtClean="0"/>
              <a:t>Asdlkfjasf lskdafj </a:t>
            </a:r>
          </a:p>
          <a:p>
            <a:pPr lvl="0"/>
            <a:endParaRPr lang="en-US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09800" y="6245225"/>
            <a:ext cx="5029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r>
              <a:rPr lang="en-US"/>
              <a:t/>
            </a:r>
            <a:br>
              <a:rPr lang="en-US"/>
            </a:br>
            <a:r>
              <a:rPr lang="en-US"/>
              <a:t>Research Days 2010, 29 Nov-2 Dec 2010, Cotonou, Benin</a:t>
            </a:r>
          </a:p>
        </p:txBody>
      </p:sp>
      <p:pic>
        <p:nvPicPr>
          <p:cNvPr id="1033" name="Picture 9" descr="www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477000"/>
            <a:ext cx="1676400" cy="21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fricarice-logo-with-circle-tiff-format-by Raman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23000"/>
            <a:ext cx="2043113" cy="63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www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477000"/>
            <a:ext cx="1676400" cy="21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fricarice-logo-with-circle-tiff-format-by Raman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23000"/>
            <a:ext cx="2043113" cy="63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5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tiff"/><Relationship Id="rId3" Type="http://schemas.openxmlformats.org/officeDocument/2006/relationships/image" Target="../media/image33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image" Target="../media/image37.jpeg"/><Relationship Id="rId5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4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4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4" Type="http://schemas.openxmlformats.org/officeDocument/2006/relationships/image" Target="../media/image48.jpeg"/><Relationship Id="rId5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4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4" Type="http://schemas.openxmlformats.org/officeDocument/2006/relationships/image" Target="../media/image54.emf"/><Relationship Id="rId5" Type="http://schemas.openxmlformats.org/officeDocument/2006/relationships/image" Target="../media/image5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4" Type="http://schemas.openxmlformats.org/officeDocument/2006/relationships/image" Target="../media/image57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4" Type="http://schemas.openxmlformats.org/officeDocument/2006/relationships/image" Target="../media/image62.jpeg"/><Relationship Id="rId5" Type="http://schemas.openxmlformats.org/officeDocument/2006/relationships/image" Target="../media/image63.jpeg"/><Relationship Id="rId6" Type="http://schemas.openxmlformats.org/officeDocument/2006/relationships/image" Target="../media/image64.jpeg"/><Relationship Id="rId7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jpeg"/><Relationship Id="rId3" Type="http://schemas.openxmlformats.org/officeDocument/2006/relationships/image" Target="../media/image67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17.png"/><Relationship Id="rId7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4000" dirty="0"/>
          </a:p>
          <a:p>
            <a:pPr algn="ctr">
              <a:spcBef>
                <a:spcPct val="50000"/>
              </a:spcBef>
            </a:pPr>
            <a:endParaRPr lang="en-US" sz="2400" dirty="0"/>
          </a:p>
          <a:p>
            <a:pPr algn="ctr">
              <a:spcBef>
                <a:spcPct val="50000"/>
              </a:spcBef>
            </a:pP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228600"/>
            <a:ext cx="8991600" cy="1470025"/>
          </a:xfrm>
        </p:spPr>
        <p:txBody>
          <a:bodyPr/>
          <a:lstStyle/>
          <a:p>
            <a:r>
              <a:rPr lang="en-US" sz="5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Weed species and  management</a:t>
            </a:r>
            <a:endParaRPr lang="en-US" sz="54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28600" y="4267200"/>
            <a:ext cx="8686800" cy="17526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Training Course for Service Providers &amp; Agricultural Extension Agents </a:t>
            </a:r>
          </a:p>
          <a:p>
            <a:endParaRPr lang="en-US" sz="2400" dirty="0" smtClean="0"/>
          </a:p>
          <a:p>
            <a:r>
              <a:rPr lang="en-US" sz="2400" dirty="0" smtClean="0"/>
              <a:t>AfricaRice</a:t>
            </a:r>
          </a:p>
          <a:p>
            <a:r>
              <a:rPr lang="en-US" sz="2000" i="1" dirty="0" smtClean="0"/>
              <a:t>2017</a:t>
            </a:r>
            <a:endParaRPr lang="en-US" sz="2000" i="1" dirty="0"/>
          </a:p>
        </p:txBody>
      </p:sp>
      <p:pic>
        <p:nvPicPr>
          <p:cNvPr id="5" name="Picture 4" descr="AR Trip-1 (Small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2217420"/>
            <a:ext cx="2430780" cy="1821180"/>
          </a:xfrm>
          <a:prstGeom prst="rect">
            <a:avLst/>
          </a:prstGeom>
        </p:spPr>
      </p:pic>
      <p:pic>
        <p:nvPicPr>
          <p:cNvPr id="6" name="Picture 5" descr="AR Trip-10 (Medium) (Small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800" y="2217420"/>
            <a:ext cx="2430780" cy="1821180"/>
          </a:xfrm>
          <a:prstGeom prst="rect">
            <a:avLst/>
          </a:prstGeom>
        </p:spPr>
      </p:pic>
      <p:pic>
        <p:nvPicPr>
          <p:cNvPr id="7" name="Picture 6" descr="duo rotary weeders (Small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25379" y="2231834"/>
            <a:ext cx="2409021" cy="18067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66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Types of weeds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rabicPeriod"/>
            </a:pPr>
            <a:r>
              <a:rPr lang="en-US" sz="2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Grasses (Poaceae, formerly: Gramineae):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Look like rice (in early stages)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Long thin leaves with one central vein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Round, hollow stems … </a:t>
            </a:r>
          </a:p>
          <a:p>
            <a:pPr marL="800100" lvl="1" indent="-342900"/>
            <a:r>
              <a:rPr lang="en-US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… composed of segments separated by nodes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Fibrous root system lacking a principal root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US" sz="24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Common and notorious grasses:</a:t>
            </a:r>
          </a:p>
          <a:p>
            <a:pPr marL="1200150" lvl="2" indent="-342900"/>
            <a:r>
              <a:rPr lang="en-US" sz="2000" i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Echinochloa colona 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(drawing)</a:t>
            </a:r>
          </a:p>
          <a:p>
            <a:pPr marL="1200150" lvl="2" indent="-342900"/>
            <a:r>
              <a:rPr lang="en-US" sz="2000" i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Oryza longistaminata 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(drawing)</a:t>
            </a:r>
          </a:p>
          <a:p>
            <a:pPr marL="1200150" lvl="2" indent="-342900"/>
            <a:r>
              <a:rPr lang="en-US" sz="2000" i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Ischaemum rugosum</a:t>
            </a:r>
          </a:p>
          <a:p>
            <a:pPr marL="1200150" lvl="2" indent="-342900"/>
            <a:r>
              <a:rPr lang="en-US" sz="2000" i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Leersia hexandra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US" sz="24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endParaRPr lang="en-US" sz="24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endParaRPr lang="en-US" sz="24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endParaRPr lang="en-US" sz="24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514350" indent="-514350">
              <a:buFontTx/>
              <a:buNone/>
            </a:pPr>
            <a:endParaRPr lang="en-US" sz="2800" dirty="0" smtClean="0"/>
          </a:p>
        </p:txBody>
      </p:sp>
      <p:pic>
        <p:nvPicPr>
          <p:cNvPr id="7172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5488" y="762000"/>
            <a:ext cx="1851025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51688" y="3505200"/>
            <a:ext cx="17748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66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Types of weeds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rabicPeriod" startAt="2"/>
            </a:pPr>
            <a:r>
              <a:rPr lang="en-US" sz="2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Sedges (Cyperaceae):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Look like grasses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Long thin leaves with one central vein, but …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Solid smooth stems … </a:t>
            </a:r>
          </a:p>
          <a:p>
            <a:pPr marL="800100" lvl="1" indent="-342900"/>
            <a:r>
              <a:rPr lang="en-US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… triangular, polygonal, round in cross-section …</a:t>
            </a:r>
          </a:p>
          <a:p>
            <a:pPr marL="800100" lvl="1" indent="-342900"/>
            <a:r>
              <a:rPr lang="en-US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… no nodes!</a:t>
            </a:r>
          </a:p>
          <a:p>
            <a:pPr marL="800100" lvl="1" indent="-342900"/>
            <a:endParaRPr lang="en-US" sz="24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Common and notorious sedges:</a:t>
            </a:r>
          </a:p>
          <a:p>
            <a:pPr marL="1200150" lvl="2" indent="-342900"/>
            <a:r>
              <a:rPr lang="en-US" sz="2000" i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Cyperus difformis 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(drawing)</a:t>
            </a:r>
          </a:p>
          <a:p>
            <a:pPr marL="1200150" lvl="2" indent="-342900"/>
            <a:r>
              <a:rPr lang="en-US" sz="2000" i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Pycreus</a:t>
            </a:r>
            <a:r>
              <a:rPr lang="en-US" sz="2000" i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i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macrostachyos</a:t>
            </a:r>
            <a:r>
              <a:rPr lang="en-US" sz="2000" i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(drawing)</a:t>
            </a:r>
          </a:p>
          <a:p>
            <a:pPr marL="1200150" lvl="2" indent="-342900"/>
            <a:r>
              <a:rPr lang="en-US" sz="2000" i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Cyperus </a:t>
            </a:r>
            <a:r>
              <a:rPr lang="en-US" sz="2000" i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iria</a:t>
            </a:r>
            <a:r>
              <a:rPr lang="en-US" sz="2000" i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, C. </a:t>
            </a:r>
            <a:r>
              <a:rPr lang="en-US" sz="2000" i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haspan</a:t>
            </a:r>
            <a:r>
              <a:rPr lang="en-US" sz="2000" i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, C. </a:t>
            </a:r>
            <a:r>
              <a:rPr lang="en-US" sz="2000" i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rotundus</a:t>
            </a:r>
            <a:endParaRPr lang="en-US" sz="2000" i="1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1200150" lvl="2" indent="-342900"/>
            <a:r>
              <a:rPr lang="en-US" sz="2000" i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Kyllinga</a:t>
            </a:r>
            <a:r>
              <a:rPr lang="en-US" sz="2000" i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i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pumila</a:t>
            </a:r>
            <a:endParaRPr lang="en-US" sz="2000" i="1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endParaRPr lang="en-US" sz="24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endParaRPr lang="en-US" sz="24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endParaRPr lang="en-US" sz="24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endParaRPr lang="en-US" sz="24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514350" indent="-514350">
              <a:buFontTx/>
              <a:buNone/>
            </a:pPr>
            <a:endParaRPr lang="en-US" sz="2800" dirty="0" smtClean="0"/>
          </a:p>
        </p:txBody>
      </p:sp>
      <p:pic>
        <p:nvPicPr>
          <p:cNvPr id="8196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457200"/>
            <a:ext cx="194786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92938" y="3352800"/>
            <a:ext cx="1998662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66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Types of weeds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rabicPeriod" startAt="3"/>
            </a:pPr>
            <a:r>
              <a:rPr lang="en-US" sz="2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Broad-leaved weeds: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Clearly different from grasses and sedges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Broader leaves with branched veins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First leaves form a pair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One principal root developing into tap root</a:t>
            </a:r>
          </a:p>
          <a:p>
            <a:pPr marL="800100" lvl="1" indent="-342900"/>
            <a:endParaRPr lang="en-US" sz="24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800100" lvl="1" indent="-342900"/>
            <a:endParaRPr lang="en-US" sz="24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Common and notorious broad leaved weeds:</a:t>
            </a:r>
          </a:p>
          <a:p>
            <a:pPr marL="1200150" lvl="2" indent="-342900"/>
            <a:r>
              <a:rPr lang="en-US" sz="2000" i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Sphenoclea zeylanica 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(drawing)</a:t>
            </a:r>
          </a:p>
          <a:p>
            <a:pPr marL="1200150" lvl="2" indent="-342900"/>
            <a:r>
              <a:rPr lang="en-US" sz="2000" i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Heteranthera</a:t>
            </a:r>
            <a:r>
              <a:rPr lang="en-US" sz="2000" i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i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callifolia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(drawing)</a:t>
            </a:r>
          </a:p>
          <a:p>
            <a:pPr marL="1200150" lvl="2" indent="-342900"/>
            <a:r>
              <a:rPr lang="en-US" sz="2000" i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Ludwigia </a:t>
            </a:r>
            <a:r>
              <a:rPr lang="en-US" sz="2000" i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abyssinica</a:t>
            </a:r>
            <a:endParaRPr lang="en-US" sz="2000" i="1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1200150" lvl="2" indent="-342900"/>
            <a:r>
              <a:rPr lang="en-US" sz="2000" i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Ipomoea aquatic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US" sz="24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endParaRPr lang="en-US" sz="24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endParaRPr lang="en-US" sz="24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endParaRPr lang="en-US" sz="24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514350" indent="-514350">
              <a:buFontTx/>
              <a:buNone/>
            </a:pPr>
            <a:endParaRPr lang="en-US" sz="2800" dirty="0" smtClean="0"/>
          </a:p>
        </p:txBody>
      </p:sp>
      <p:pic>
        <p:nvPicPr>
          <p:cNvPr id="9220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0550" y="766763"/>
            <a:ext cx="1831975" cy="275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96113" y="3581400"/>
            <a:ext cx="1897062" cy="26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066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Types of weeds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4.  Aquatic weeds: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Living in or on the water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Free-floating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Fern like … mostly vegetative reproduction</a:t>
            </a:r>
          </a:p>
          <a:p>
            <a:pPr marL="457200" lvl="1" indent="0">
              <a:defRPr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… using rhizomes, stolons … daughter plants   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457200" lvl="1" indent="0">
              <a:defRPr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Common and notorious aquatic weeds:</a:t>
            </a:r>
          </a:p>
          <a:p>
            <a:pPr marL="1200150" lvl="2" indent="-342900">
              <a:buFont typeface="Arial" pitchFamily="34" charset="0"/>
              <a:buChar char="•"/>
              <a:defRPr/>
            </a:pPr>
            <a:r>
              <a:rPr lang="en-GB" sz="2000" i="1" dirty="0">
                <a:latin typeface="Calibri" pitchFamily="34" charset="0"/>
                <a:cs typeface="Calibri" pitchFamily="34" charset="0"/>
              </a:rPr>
              <a:t>Eichhornia </a:t>
            </a:r>
            <a:r>
              <a:rPr lang="en-GB" sz="2000" i="1" dirty="0" smtClean="0">
                <a:latin typeface="Calibri" pitchFamily="34" charset="0"/>
                <a:cs typeface="Calibri" pitchFamily="34" charset="0"/>
              </a:rPr>
              <a:t>crassipes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(drawing)</a:t>
            </a:r>
          </a:p>
          <a:p>
            <a:pPr marL="1200150" lvl="2" indent="-342900">
              <a:buFont typeface="Arial" pitchFamily="34" charset="0"/>
              <a:buChar char="•"/>
              <a:defRPr/>
            </a:pPr>
            <a:r>
              <a:rPr lang="en-GB" sz="2000" i="1" dirty="0">
                <a:latin typeface="Calibri" pitchFamily="34" charset="0"/>
                <a:cs typeface="Calibri" pitchFamily="34" charset="0"/>
              </a:rPr>
              <a:t>Salvinia </a:t>
            </a:r>
            <a:r>
              <a:rPr lang="en-GB" sz="2000" i="1" dirty="0" smtClean="0">
                <a:latin typeface="Calibri" pitchFamily="34" charset="0"/>
                <a:cs typeface="Calibri" pitchFamily="34" charset="0"/>
              </a:rPr>
              <a:t>molesta 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(drawing)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marL="1200150" lvl="2" indent="-342900">
              <a:buFont typeface="Arial" pitchFamily="34" charset="0"/>
              <a:buChar char="•"/>
              <a:defRPr/>
            </a:pPr>
            <a:r>
              <a:rPr lang="en-GB" sz="2000" i="1" dirty="0" smtClean="0">
                <a:latin typeface="Calibri" pitchFamily="34" charset="0"/>
                <a:cs typeface="Calibri" pitchFamily="34" charset="0"/>
              </a:rPr>
              <a:t>Lemna 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spp.</a:t>
            </a:r>
          </a:p>
          <a:p>
            <a:pPr marL="1200150" lvl="2" indent="-342900">
              <a:buFont typeface="Arial" pitchFamily="34" charset="0"/>
              <a:buChar char="•"/>
              <a:defRPr/>
            </a:pPr>
            <a:r>
              <a:rPr lang="en-GB" sz="2000" i="1" dirty="0" smtClean="0">
                <a:latin typeface="Calibri" pitchFamily="34" charset="0"/>
                <a:cs typeface="Calibri" pitchFamily="34" charset="0"/>
              </a:rPr>
              <a:t>Pistia </a:t>
            </a:r>
            <a:r>
              <a:rPr lang="en-GB" sz="2000" i="1" dirty="0">
                <a:latin typeface="Calibri" pitchFamily="34" charset="0"/>
                <a:cs typeface="Calibri" pitchFamily="34" charset="0"/>
              </a:rPr>
              <a:t>stratiotes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 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44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4525" y="849313"/>
            <a:ext cx="189706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3352800"/>
            <a:ext cx="1905000" cy="275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66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Types of weeds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382000" cy="5135563"/>
          </a:xfrm>
        </p:spPr>
        <p:txBody>
          <a:bodyPr/>
          <a:lstStyle/>
          <a:p>
            <a:pPr>
              <a:buNone/>
              <a:defRPr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5.	 Parasitic weeds: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Parasitize on host (rice) roots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Erect, slender plants with slender leaves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Striga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spp.: rough stems and leaves…</a:t>
            </a:r>
          </a:p>
          <a:p>
            <a:pPr marL="457200" lvl="1" indent="0">
              <a:defRPr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… attractive purple, pink or orange flowers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Rhamphicarpa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: smooth stem, needle-like leaves</a:t>
            </a:r>
          </a:p>
          <a:p>
            <a:pPr marL="457200" lvl="1" indent="0">
              <a:defRPr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… white flowers with long corolla … open at night</a:t>
            </a:r>
          </a:p>
          <a:p>
            <a:pPr marL="457200" lvl="1" indent="0">
              <a:defRPr/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Common and notorious parasitic weeds:</a:t>
            </a:r>
          </a:p>
          <a:p>
            <a:pPr marL="1200150" lvl="2" indent="-342900">
              <a:buFont typeface="Arial" pitchFamily="34" charset="0"/>
              <a:buChar char="•"/>
              <a:defRPr/>
            </a:pPr>
            <a:r>
              <a:rPr lang="en-GB" sz="2000" i="1" dirty="0" smtClean="0">
                <a:latin typeface="Calibri" pitchFamily="34" charset="0"/>
                <a:cs typeface="Calibri" pitchFamily="34" charset="0"/>
              </a:rPr>
              <a:t>Rhamphicarpa fistulosa 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(drawing)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marL="1200150" lvl="2" indent="-342900">
              <a:buFont typeface="Arial" pitchFamily="34" charset="0"/>
              <a:buChar char="•"/>
              <a:defRPr/>
            </a:pPr>
            <a:r>
              <a:rPr lang="en-GB" sz="2000" i="1" dirty="0" smtClean="0">
                <a:latin typeface="Calibri" pitchFamily="34" charset="0"/>
                <a:cs typeface="Calibri" pitchFamily="34" charset="0"/>
              </a:rPr>
              <a:t>Striga hermonthica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(drawing)</a:t>
            </a:r>
          </a:p>
          <a:p>
            <a:pPr marL="1200150" lvl="2" indent="-342900">
              <a:buFont typeface="Arial" pitchFamily="34" charset="0"/>
              <a:buChar char="•"/>
              <a:defRPr/>
            </a:pPr>
            <a:r>
              <a:rPr lang="en-GB" sz="2000" i="1" dirty="0" smtClean="0">
                <a:latin typeface="Calibri" pitchFamily="34" charset="0"/>
                <a:cs typeface="Calibri" pitchFamily="34" charset="0"/>
              </a:rPr>
              <a:t>Striga asiatica, S. aspera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268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4586288"/>
            <a:ext cx="1458913" cy="155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7413" y="12700"/>
            <a:ext cx="1905000" cy="446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6600"/>
                </a:solidFill>
              </a:rPr>
              <a:t>Types of weeds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922338"/>
            <a:ext cx="5867400" cy="5135562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Other categorizations:</a:t>
            </a:r>
          </a:p>
          <a:p>
            <a:pPr marL="914400" lvl="1" indent="-457200">
              <a:buFont typeface="Courier New" pitchFamily="49" charset="0"/>
              <a:buChar char="o"/>
              <a:defRPr/>
            </a:pPr>
            <a:r>
              <a:rPr lang="en-US" sz="2000" dirty="0" smtClean="0"/>
              <a:t>Ecology: Upland, Lowland, Hydromorphic</a:t>
            </a:r>
          </a:p>
          <a:p>
            <a:pPr marL="914400" lvl="1" indent="-457200">
              <a:buFont typeface="Courier New" pitchFamily="49" charset="0"/>
              <a:buChar char="o"/>
              <a:defRPr/>
            </a:pPr>
            <a:r>
              <a:rPr lang="en-US" sz="2000" dirty="0" smtClean="0"/>
              <a:t>Life-cycle: Annual, Bi-annual, </a:t>
            </a:r>
            <a:r>
              <a:rPr lang="en-US" sz="2400" b="1" dirty="0" smtClean="0">
                <a:solidFill>
                  <a:srgbClr val="006600"/>
                </a:solidFill>
              </a:rPr>
              <a:t>Perennial</a:t>
            </a:r>
          </a:p>
          <a:p>
            <a:pPr marL="514350" indent="-457200">
              <a:buFont typeface="Arial" pitchFamily="34" charset="0"/>
              <a:buChar char="•"/>
              <a:defRPr/>
            </a:pPr>
            <a:endParaRPr lang="en-US" sz="1600" dirty="0" smtClean="0"/>
          </a:p>
          <a:p>
            <a:pPr marL="914400" lvl="1" indent="-457200">
              <a:buFont typeface="Courier New" pitchFamily="49" charset="0"/>
              <a:buChar char="o"/>
              <a:defRPr/>
            </a:pPr>
            <a:endParaRPr lang="en-US" sz="2000" dirty="0" smtClean="0"/>
          </a:p>
          <a:p>
            <a:pPr marL="457200" lvl="1" indent="0">
              <a:defRPr/>
            </a:pPr>
            <a:endParaRPr lang="en-US" sz="2400" dirty="0"/>
          </a:p>
        </p:txBody>
      </p:sp>
      <p:pic>
        <p:nvPicPr>
          <p:cNvPr id="11268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62395"/>
            <a:ext cx="2239963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2" descr="C:\Users\user\Pictures\Striga collection Cote d'Ivoire\Striga on NERICA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4373563"/>
            <a:ext cx="2244925" cy="1685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2601817"/>
            <a:ext cx="2259013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95600" y="2362200"/>
            <a:ext cx="5791200" cy="646331"/>
          </a:xfrm>
          <a:prstGeom prst="rect">
            <a:avLst/>
          </a:prstGeom>
          <a:solidFill>
            <a:srgbClr val="006600">
              <a:alpha val="60000"/>
            </a:srgbClr>
          </a:solidFill>
          <a:ln w="15875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Q1. Why is it important to understand the ecology and biology of weeds?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1800" y="3886200"/>
            <a:ext cx="5791200" cy="646331"/>
          </a:xfrm>
          <a:prstGeom prst="rect">
            <a:avLst/>
          </a:prstGeom>
          <a:solidFill>
            <a:srgbClr val="006600">
              <a:alpha val="60000"/>
            </a:srgbClr>
          </a:solidFill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Q2. What are important traits of weeds with respect to weed management? 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95600" y="3124200"/>
            <a:ext cx="5791200" cy="369332"/>
          </a:xfrm>
          <a:prstGeom prst="rect">
            <a:avLst/>
          </a:prstGeom>
          <a:solidFill>
            <a:srgbClr val="FF6600">
              <a:alpha val="60000"/>
            </a:srgbClr>
          </a:solidFill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A1. For targeted control strategies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1800" y="4724400"/>
            <a:ext cx="5791200" cy="1477328"/>
          </a:xfrm>
          <a:prstGeom prst="rect">
            <a:avLst/>
          </a:prstGeom>
          <a:solidFill>
            <a:srgbClr val="FF6600">
              <a:alpha val="60000"/>
            </a:srgbClr>
          </a:solidFill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A2. Propagation strategies (e.g. seed or underground structures), weed category (grass. Sedge, broadleaved, parasitic, aquatic), life-cycle (e.g. annual, bi-annual, perennial), preferred environment </a:t>
            </a:r>
            <a:r>
              <a:rPr lang="is-I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….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3385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6600"/>
                </a:solidFill>
              </a:rPr>
              <a:t>Ecology &amp; biology of weeds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Life cycle: annual, bi-annual, </a:t>
            </a:r>
            <a:r>
              <a:rPr lang="en-US" sz="2800" b="1" dirty="0" smtClean="0">
                <a:solidFill>
                  <a:srgbClr val="006600"/>
                </a:solidFill>
              </a:rPr>
              <a:t>perennial</a:t>
            </a:r>
            <a:r>
              <a:rPr lang="en-US" sz="2800" dirty="0" smtClean="0"/>
              <a:t>, parasitic</a:t>
            </a:r>
          </a:p>
          <a:p>
            <a:r>
              <a:rPr lang="en-US" sz="2800" dirty="0" smtClean="0"/>
              <a:t>Reproduction: sexual (seeds), a-sexual (vegetative)</a:t>
            </a:r>
          </a:p>
          <a:p>
            <a:endParaRPr lang="en-US" sz="2800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990600" y="1447800"/>
            <a:ext cx="7863782" cy="4343400"/>
            <a:chOff x="838200" y="914400"/>
            <a:chExt cx="7863782" cy="4343400"/>
          </a:xfrm>
        </p:grpSpPr>
        <p:pic>
          <p:nvPicPr>
            <p:cNvPr id="9" name="Picture 8" descr="Annual weed life-cycle.t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8200" y="2133600"/>
              <a:ext cx="4343400" cy="3108920"/>
            </a:xfrm>
            <a:prstGeom prst="rect">
              <a:avLst/>
            </a:prstGeom>
          </p:spPr>
        </p:pic>
        <p:pic>
          <p:nvPicPr>
            <p:cNvPr id="10" name="Picture 9" descr="Perennial weed life-cycle.t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38799" y="2057399"/>
              <a:ext cx="3063183" cy="3200401"/>
            </a:xfrm>
            <a:prstGeom prst="rect">
              <a:avLst/>
            </a:prstGeom>
          </p:spPr>
        </p:pic>
        <p:cxnSp>
          <p:nvCxnSpPr>
            <p:cNvPr id="12" name="Straight Arrow Connector 11"/>
            <p:cNvCxnSpPr/>
            <p:nvPr/>
          </p:nvCxnSpPr>
          <p:spPr>
            <a:xfrm flipH="1">
              <a:off x="2895600" y="1066800"/>
              <a:ext cx="76200" cy="99060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6781800" y="914400"/>
              <a:ext cx="228600" cy="99060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6600"/>
                </a:solidFill>
              </a:rPr>
              <a:t>Ecology &amp; biology of weeds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Life cycle: annual, bi-annual, </a:t>
            </a:r>
            <a:r>
              <a:rPr lang="en-US" sz="2800" b="1" dirty="0" smtClean="0">
                <a:solidFill>
                  <a:srgbClr val="006600"/>
                </a:solidFill>
              </a:rPr>
              <a:t>perennial</a:t>
            </a:r>
            <a:r>
              <a:rPr lang="en-US" sz="2800" dirty="0" smtClean="0"/>
              <a:t>, parasitic</a:t>
            </a:r>
          </a:p>
          <a:p>
            <a:r>
              <a:rPr lang="en-US" sz="2800" dirty="0" smtClean="0"/>
              <a:t>Reproduction: sexual (seeds), a-sexual (vegetative)</a:t>
            </a:r>
          </a:p>
          <a:p>
            <a:r>
              <a:rPr lang="en-US" sz="2800" dirty="0" smtClean="0"/>
              <a:t>Seeds: </a:t>
            </a:r>
            <a:r>
              <a:rPr lang="en-US" sz="2800" b="1" dirty="0" smtClean="0">
                <a:solidFill>
                  <a:srgbClr val="006600"/>
                </a:solidFill>
              </a:rPr>
              <a:t>germination requirements</a:t>
            </a:r>
          </a:p>
          <a:p>
            <a:r>
              <a:rPr lang="en-US" sz="2800" dirty="0" smtClean="0"/>
              <a:t>Vegetative structures: rhizomes, </a:t>
            </a:r>
            <a:r>
              <a:rPr lang="en-US" sz="2800" dirty="0" err="1" smtClean="0"/>
              <a:t>stolons</a:t>
            </a:r>
            <a:r>
              <a:rPr lang="en-US" sz="2800" dirty="0" smtClean="0"/>
              <a:t>, creeping roots/stems, tubers, bulbs </a:t>
            </a:r>
            <a:r>
              <a:rPr lang="en-US" sz="2800" dirty="0" smtClean="0">
                <a:sym typeface="Wingdings" pitchFamily="2" charset="2"/>
              </a:rPr>
              <a:t> Extremely difficult to control; breaking/cutting = multiplication</a:t>
            </a:r>
            <a:endParaRPr lang="en-US" sz="2800" dirty="0" smtClean="0"/>
          </a:p>
          <a:p>
            <a:r>
              <a:rPr lang="en-US" sz="2800" dirty="0" smtClean="0"/>
              <a:t>Ecology: environmental adaptation &amp; tolerances determine distribution &amp; persistence</a:t>
            </a:r>
          </a:p>
          <a:p>
            <a:endParaRPr lang="en-US" sz="2800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914400" y="5334000"/>
            <a:ext cx="7620000" cy="923330"/>
          </a:xfrm>
          <a:prstGeom prst="rect">
            <a:avLst/>
          </a:prstGeom>
          <a:solidFill>
            <a:srgbClr val="006600">
              <a:alpha val="60000"/>
            </a:srgbClr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Examples of germination requirements:</a:t>
            </a:r>
          </a:p>
          <a:p>
            <a:pPr marL="342900" indent="-342900" algn="ctr">
              <a:buAutoNum type="arabicPeriod"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Obligate parasitic weeds (Striga spp.) require host root exudates</a:t>
            </a:r>
          </a:p>
          <a:p>
            <a:pPr marL="342900" indent="-342900" algn="ctr">
              <a:buAutoNum type="arabicPeriod"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Half of the annual weed species require light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-94565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36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Important weed species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7912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en-GB" sz="1200" i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Adapted from</a:t>
            </a:r>
            <a:r>
              <a:rPr lang="en-GB" sz="1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: Rodenburg and Johnson (2009); </a:t>
            </a:r>
            <a:r>
              <a:rPr lang="en-GB" sz="1200" baseline="30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1 </a:t>
            </a:r>
            <a:r>
              <a:rPr lang="en-GB" sz="1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obligate hemi-parasitic, </a:t>
            </a:r>
            <a:r>
              <a:rPr lang="en-GB" sz="1200" baseline="30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lang="en-GB" sz="1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facultative hemi-parasitic; A= annual, P= perennial; g = grass, b = broadleaved, s = sedge</a:t>
            </a:r>
            <a:endParaRPr lang="en-GB" sz="12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52400" y="838200"/>
          <a:ext cx="8839199" cy="4843271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2352994"/>
                <a:gridCol w="539191"/>
                <a:gridCol w="2278746"/>
                <a:gridCol w="560405"/>
                <a:gridCol w="2485584"/>
                <a:gridCol w="622279"/>
              </a:tblGrid>
              <a:tr h="255799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 smtClean="0"/>
                        <a:t>Upland </a:t>
                      </a:r>
                      <a:endParaRPr lang="en-US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1975" marR="31975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/>
                        <a:t>Hydromorphic</a:t>
                      </a:r>
                      <a:endParaRPr lang="en-US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1975" marR="31975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/>
                        <a:t>Lowland</a:t>
                      </a:r>
                      <a:endParaRPr lang="en-US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1975" marR="31975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15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/>
                        <a:t>Rottboellia cochinchinensis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75" marR="319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/>
                        <a:t>A, g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75" marR="319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/>
                        <a:t>Ageratum </a:t>
                      </a:r>
                      <a:r>
                        <a:rPr lang="en-GB" sz="1400" dirty="0" err="1"/>
                        <a:t>conyzoides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75" marR="319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/>
                        <a:t>A, b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75" marR="319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/>
                        <a:t>Sphenoclea zeylanica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75" marR="319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/>
                        <a:t>A, b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75" marR="31975" marT="0" marB="0"/>
                </a:tc>
              </a:tr>
              <a:tr h="2115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err="1"/>
                        <a:t>Digitaria</a:t>
                      </a:r>
                      <a:r>
                        <a:rPr lang="en-GB" sz="1400" dirty="0"/>
                        <a:t> </a:t>
                      </a:r>
                      <a:r>
                        <a:rPr lang="en-GB" sz="1400" dirty="0" err="1"/>
                        <a:t>horizontalis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75" marR="319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/>
                        <a:t>A, g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75" marR="319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/>
                        <a:t>Panicum laxum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75" marR="319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/>
                        <a:t>A, g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75" marR="319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/>
                        <a:t>Cyperus difformis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75" marR="319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/>
                        <a:t>A, s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75" marR="31975" marT="0" marB="0"/>
                </a:tc>
              </a:tr>
              <a:tr h="2115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/>
                        <a:t>Ageratum conyzoides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75" marR="319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/>
                        <a:t>A, b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75" marR="319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/>
                        <a:t>Leersia hexandra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75" marR="319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/>
                        <a:t>P, g 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75" marR="319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/>
                        <a:t>Fimbristylis littoralis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75" marR="319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/>
                        <a:t>A, s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75" marR="31975" marT="0" marB="0"/>
                </a:tc>
              </a:tr>
              <a:tr h="2115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/>
                        <a:t>Euphorbia </a:t>
                      </a:r>
                      <a:r>
                        <a:rPr lang="en-GB" sz="1400" dirty="0" err="1"/>
                        <a:t>heterophylla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75" marR="319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/>
                        <a:t>A, b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75" marR="319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/>
                        <a:t>Cyperus </a:t>
                      </a:r>
                      <a:r>
                        <a:rPr lang="en-GB" sz="1400" dirty="0" err="1"/>
                        <a:t>rotundus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75" marR="319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/>
                        <a:t>P, s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75" marR="319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/>
                        <a:t>Oryza longistaminata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75" marR="319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/>
                        <a:t>P, g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75" marR="31975" marT="0" marB="0"/>
                </a:tc>
              </a:tr>
              <a:tr h="2115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/>
                        <a:t>Imperata cylindrica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75" marR="319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/>
                        <a:t>P, g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75" marR="319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err="1"/>
                        <a:t>Digitaria</a:t>
                      </a:r>
                      <a:r>
                        <a:rPr lang="en-GB" sz="1400" dirty="0"/>
                        <a:t> </a:t>
                      </a:r>
                      <a:r>
                        <a:rPr lang="en-GB" sz="1400" dirty="0" err="1"/>
                        <a:t>horizontalis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75" marR="319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/>
                        <a:t>A, g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75" marR="319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/>
                        <a:t>Echinochloa colona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75" marR="319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/>
                        <a:t>A, g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75" marR="31975" marT="0" marB="0"/>
                </a:tc>
              </a:tr>
              <a:tr h="2115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/>
                        <a:t>Paspalum scrobiculatum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75" marR="319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/>
                        <a:t>P, g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75" marR="319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/>
                        <a:t>Eclipta prostrata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75" marR="319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/>
                        <a:t>A, b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75" marR="319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/>
                        <a:t>Echinochloa </a:t>
                      </a:r>
                      <a:r>
                        <a:rPr lang="en-GB" sz="1400" dirty="0" err="1"/>
                        <a:t>crus-pavonis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75" marR="319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/>
                        <a:t>A, s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75" marR="31975" marT="0" marB="0"/>
                </a:tc>
              </a:tr>
              <a:tr h="2115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/>
                        <a:t>Mariscus cylindristachyus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75" marR="319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/>
                        <a:t>P, s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75" marR="319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/>
                        <a:t>Spilanthes uliginosa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75" marR="319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/>
                        <a:t>A, b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75" marR="319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/>
                        <a:t>Leersia hexandra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75" marR="319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/>
                        <a:t>P, g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75" marR="31975" marT="0" marB="0"/>
                </a:tc>
              </a:tr>
              <a:tr h="2115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/>
                        <a:t>Trianthema portulacastrum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75" marR="319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/>
                        <a:t>A, b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75" marR="319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/>
                        <a:t>Commelina benghalensis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75" marR="319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/>
                        <a:t>A, b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75" marR="319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/>
                        <a:t>Oryza barthii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75" marR="319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/>
                        <a:t>A, g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75" marR="31975" marT="0" marB="0"/>
                </a:tc>
              </a:tr>
              <a:tr h="2115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/>
                        <a:t>Striga hermonthica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75" marR="319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/>
                        <a:t>A, b</a:t>
                      </a:r>
                      <a:r>
                        <a:rPr lang="en-GB" sz="1400" baseline="30000"/>
                        <a:t>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75" marR="319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/>
                        <a:t>Fimbristylis littoralis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75" marR="319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/>
                        <a:t>A, s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75" marR="319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/>
                        <a:t>Cyperus </a:t>
                      </a:r>
                      <a:r>
                        <a:rPr lang="en-GB" sz="1400" dirty="0" err="1"/>
                        <a:t>iria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75" marR="319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/>
                        <a:t>A, s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75" marR="31975" marT="0" marB="0"/>
                </a:tc>
              </a:tr>
              <a:tr h="2115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/>
                        <a:t>Striga asiatica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75" marR="319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/>
                        <a:t>A, b</a:t>
                      </a:r>
                      <a:r>
                        <a:rPr lang="en-GB" sz="1400" baseline="30000"/>
                        <a:t>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75" marR="319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/>
                        <a:t>Echinochloa colona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75" marR="319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/>
                        <a:t>A, g 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75" marR="319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/>
                        <a:t>Bolboschoenus maritimus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75" marR="319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/>
                        <a:t>P, s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75" marR="31975" marT="0" marB="0"/>
                </a:tc>
              </a:tr>
              <a:tr h="2115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/>
                        <a:t>Cynodon dactylon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75" marR="319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/>
                        <a:t>P, s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75" marR="319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/>
                        <a:t>Cyperus esculentus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75" marR="319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/>
                        <a:t>P, s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75" marR="319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/>
                        <a:t>Ischaemum rugosum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75" marR="319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/>
                        <a:t>A, g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75" marR="31975" marT="0" marB="0"/>
                </a:tc>
              </a:tr>
              <a:tr h="2115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/>
                        <a:t>Commelina benghalensis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75" marR="319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/>
                        <a:t>A, b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75" marR="319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/>
                        <a:t>Cynodon dactylon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75" marR="319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/>
                        <a:t>P, g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75" marR="319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/>
                        <a:t>Panicum </a:t>
                      </a:r>
                      <a:r>
                        <a:rPr lang="en-GB" sz="1400" dirty="0" err="1"/>
                        <a:t>laxum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75" marR="319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/>
                        <a:t>A, g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75" marR="31975" marT="0" marB="0"/>
                </a:tc>
              </a:tr>
              <a:tr h="2115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/>
                        <a:t>Brachiaria lata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75" marR="319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/>
                        <a:t>A, g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75" marR="319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/>
                        <a:t>Rhamphicarpa fistulosa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75" marR="319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/>
                        <a:t>A, b</a:t>
                      </a:r>
                      <a:r>
                        <a:rPr lang="en-GB" sz="1400" baseline="30000"/>
                        <a:t>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75" marR="319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/>
                        <a:t>Ludwigia abyssinica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75" marR="319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/>
                        <a:t>A, b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75" marR="31975" marT="0" marB="0"/>
                </a:tc>
              </a:tr>
              <a:tr h="211567">
                <a:tc>
                  <a:txBody>
                    <a:bodyPr/>
                    <a:lstStyle/>
                    <a:p>
                      <a:pPr marL="457200" marR="0" indent="-4572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/>
                        <a:t>Cyperus rotundus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75" marR="319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/>
                        <a:t>P, s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75" marR="319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1975" marR="319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1975" marR="319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/>
                        <a:t>Ammania prieureana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75" marR="319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/>
                        <a:t>A, b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75" marR="31975" marT="0" marB="0"/>
                </a:tc>
              </a:tr>
              <a:tr h="2115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/>
                        <a:t>Chromolaena odorata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75" marR="319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/>
                        <a:t>P, b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75" marR="319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1975" marR="319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1975" marR="319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/>
                        <a:t>Cyperus esculentus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75" marR="319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/>
                        <a:t>P, s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75" marR="31975" marT="0" marB="0"/>
                </a:tc>
              </a:tr>
              <a:tr h="2115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/>
                        <a:t>Panicum laxum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75" marR="319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/>
                        <a:t>A, g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75" marR="319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1975" marR="319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1975" marR="319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/>
                        <a:t>Cyperus halpan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75" marR="319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/>
                        <a:t>P, s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75" marR="31975" marT="0" marB="0"/>
                </a:tc>
              </a:tr>
              <a:tr h="211567">
                <a:tc>
                  <a:txBody>
                    <a:bodyPr/>
                    <a:lstStyle/>
                    <a:p>
                      <a:pPr marL="457200" marR="0" indent="-4572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1975" marR="319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1975" marR="319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1975" marR="319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1975" marR="319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/>
                        <a:t>Eclipta prostrata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75" marR="319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/>
                        <a:t>A, b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75" marR="31975" marT="0" marB="0"/>
                </a:tc>
              </a:tr>
              <a:tr h="2115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1975" marR="319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1975" marR="319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1975" marR="319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1975" marR="319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/>
                        <a:t>Rhynchospora corymbosa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75" marR="319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/>
                        <a:t>P, s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75" marR="31975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6600"/>
                </a:solidFill>
              </a:rPr>
              <a:t>Questions &amp; Answers</a:t>
            </a:r>
            <a:endParaRPr lang="en-US" dirty="0">
              <a:solidFill>
                <a:srgbClr val="006600"/>
              </a:solidFill>
            </a:endParaRPr>
          </a:p>
        </p:txBody>
      </p:sp>
      <p:pic>
        <p:nvPicPr>
          <p:cNvPr id="6" name="Content Placeholder 5" descr="P1050669 (Small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1143000"/>
            <a:ext cx="5867400" cy="4400550"/>
          </a:xfrm>
        </p:spPr>
      </p:pic>
      <p:sp>
        <p:nvSpPr>
          <p:cNvPr id="4" name="TextBox 3"/>
          <p:cNvSpPr txBox="1"/>
          <p:nvPr/>
        </p:nvSpPr>
        <p:spPr>
          <a:xfrm>
            <a:off x="1676400" y="1143000"/>
            <a:ext cx="5837104" cy="400110"/>
          </a:xfrm>
          <a:prstGeom prst="rect">
            <a:avLst/>
          </a:prstGeom>
          <a:solidFill>
            <a:srgbClr val="006600">
              <a:alpha val="60000"/>
            </a:srgbClr>
          </a:solidFill>
          <a:ln w="15875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you name different weed categories?</a:t>
            </a:r>
            <a:endParaRPr lang="en-US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1752600"/>
            <a:ext cx="5848120" cy="707886"/>
          </a:xfrm>
          <a:prstGeom prst="rect">
            <a:avLst/>
          </a:prstGeom>
          <a:solidFill>
            <a:srgbClr val="006600">
              <a:alpha val="60000"/>
            </a:srgbClr>
          </a:solidFill>
          <a:ln w="15875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is it important to understand the ecology and biology of weeds?</a:t>
            </a:r>
            <a:endParaRPr lang="en-US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399" y="2590800"/>
            <a:ext cx="5859137" cy="707886"/>
          </a:xfrm>
          <a:prstGeom prst="rect">
            <a:avLst/>
          </a:prstGeom>
          <a:solidFill>
            <a:srgbClr val="006600">
              <a:alpha val="60000"/>
            </a:srgbClr>
          </a:solidFill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important traits of weeds with respect to weed management? </a:t>
            </a:r>
            <a:endParaRPr lang="en-US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399" y="3505200"/>
            <a:ext cx="5859137" cy="1015663"/>
          </a:xfrm>
          <a:prstGeom prst="rect">
            <a:avLst/>
          </a:prstGeom>
          <a:solidFill>
            <a:srgbClr val="006600">
              <a:alpha val="60000"/>
            </a:srgbClr>
          </a:solidFill>
          <a:ln w="15875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you name some noxious weeds?  (grasses – sedges – broad leaved – parasitic – aquatic)</a:t>
            </a:r>
            <a:endParaRPr lang="en-US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6400" y="4854714"/>
            <a:ext cx="5837104" cy="707886"/>
          </a:xfrm>
          <a:prstGeom prst="rect">
            <a:avLst/>
          </a:prstGeom>
          <a:solidFill>
            <a:srgbClr val="006600">
              <a:alpha val="60000"/>
            </a:srgbClr>
          </a:solidFill>
          <a:ln w="15875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there anything you would like me to explain further?</a:t>
            </a:r>
            <a:endParaRPr lang="en-US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1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4000" dirty="0"/>
          </a:p>
          <a:p>
            <a:pPr algn="ctr">
              <a:spcBef>
                <a:spcPct val="50000"/>
              </a:spcBef>
            </a:pPr>
            <a:endParaRPr lang="en-US" sz="2400" dirty="0"/>
          </a:p>
          <a:p>
            <a:pPr algn="ctr">
              <a:spcBef>
                <a:spcPct val="50000"/>
              </a:spcBef>
            </a:pP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6600"/>
                </a:solidFill>
              </a:rPr>
              <a:t>Program (1)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685800"/>
            <a:ext cx="6553200" cy="5135563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sz="2400" u="sng" dirty="0" smtClean="0"/>
              <a:t>Weed species and Management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endParaRPr lang="en-US" sz="2000" dirty="0" smtClean="0">
              <a:solidFill>
                <a:srgbClr val="C00000"/>
              </a:solidFill>
            </a:endParaRPr>
          </a:p>
          <a:p>
            <a:r>
              <a:rPr lang="en-US" sz="2200" dirty="0" smtClean="0"/>
              <a:t>Impact of weeds on rice </a:t>
            </a:r>
          </a:p>
          <a:p>
            <a:r>
              <a:rPr lang="en-US" sz="2200" dirty="0" smtClean="0"/>
              <a:t>Important weeds of rice 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rgbClr val="FF0000"/>
                </a:solidFill>
              </a:rPr>
              <a:t>Video 1: Explaining weed categories</a:t>
            </a:r>
          </a:p>
          <a:p>
            <a:r>
              <a:rPr lang="en-US" sz="2200" dirty="0" smtClean="0"/>
              <a:t>Weed </a:t>
            </a:r>
            <a:r>
              <a:rPr lang="en-US" sz="2200" dirty="0"/>
              <a:t>management </a:t>
            </a:r>
            <a:endParaRPr lang="en-US" sz="2200" dirty="0" smtClean="0"/>
          </a:p>
          <a:p>
            <a:pPr marL="0" indent="0">
              <a:buNone/>
            </a:pPr>
            <a:r>
              <a:rPr lang="en-US" sz="2200" dirty="0" smtClean="0">
                <a:solidFill>
                  <a:srgbClr val="FF0000"/>
                </a:solidFill>
              </a:rPr>
              <a:t>Video 2: Weed Management</a:t>
            </a:r>
          </a:p>
          <a:p>
            <a:r>
              <a:rPr lang="en-US" sz="2200" dirty="0" smtClean="0"/>
              <a:t>Herbicides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rgbClr val="FF0000"/>
                </a:solidFill>
              </a:rPr>
              <a:t>Video 3: </a:t>
            </a:r>
            <a:r>
              <a:rPr lang="en-US" sz="2200" dirty="0">
                <a:solidFill>
                  <a:srgbClr val="FF0000"/>
                </a:solidFill>
              </a:rPr>
              <a:t>Safe and Correct Use of </a:t>
            </a:r>
            <a:r>
              <a:rPr lang="en-US" sz="2200" dirty="0" smtClean="0">
                <a:solidFill>
                  <a:srgbClr val="FF0000"/>
                </a:solidFill>
              </a:rPr>
              <a:t>Herbicides</a:t>
            </a:r>
          </a:p>
          <a:p>
            <a:r>
              <a:rPr lang="en-US" sz="2200" dirty="0"/>
              <a:t>Rotary weeders </a:t>
            </a:r>
            <a:endParaRPr lang="en-US" sz="2200" dirty="0" smtClean="0"/>
          </a:p>
          <a:p>
            <a:pPr marL="0" indent="0">
              <a:buNone/>
            </a:pPr>
            <a:r>
              <a:rPr lang="en-US" sz="2200" dirty="0" smtClean="0">
                <a:solidFill>
                  <a:srgbClr val="FF0000"/>
                </a:solidFill>
              </a:rPr>
              <a:t>Video 4: </a:t>
            </a:r>
            <a:r>
              <a:rPr lang="en-US" sz="2200" dirty="0">
                <a:solidFill>
                  <a:srgbClr val="FF0000"/>
                </a:solidFill>
              </a:rPr>
              <a:t>Using the Rotary Weeder in Lowland </a:t>
            </a:r>
            <a:r>
              <a:rPr lang="en-US" sz="2200" dirty="0" smtClean="0">
                <a:solidFill>
                  <a:srgbClr val="FF0000"/>
                </a:solidFill>
              </a:rPr>
              <a:t>Rice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Striga management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rgbClr val="FF0000"/>
                </a:solidFill>
              </a:rPr>
              <a:t>Video 5: Striga Management</a:t>
            </a:r>
          </a:p>
          <a:p>
            <a:pPr marL="0" indent="0">
              <a:buNone/>
            </a:pP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6600"/>
                </a:solidFill>
              </a:rPr>
              <a:t>Weed identification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Purpose?</a:t>
            </a:r>
          </a:p>
          <a:p>
            <a:pPr lvl="1"/>
            <a:r>
              <a:rPr lang="en-US" dirty="0" smtClean="0"/>
              <a:t>“Know your enemy”</a:t>
            </a:r>
          </a:p>
          <a:p>
            <a:r>
              <a:rPr lang="en-US" dirty="0" smtClean="0"/>
              <a:t>Using a guide, e.g.:</a:t>
            </a:r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0825" y="927100"/>
            <a:ext cx="223837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0513" y="4367213"/>
            <a:ext cx="22320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7813" y="2603500"/>
            <a:ext cx="2211387" cy="165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2838450"/>
            <a:ext cx="2690812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 flipV="1">
            <a:off x="5638800" y="2362200"/>
            <a:ext cx="838200" cy="1143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6600"/>
                </a:solidFill>
              </a:rPr>
              <a:t>Weed identification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0" y="808037"/>
            <a:ext cx="6629400" cy="5135563"/>
          </a:xfrm>
        </p:spPr>
        <p:txBody>
          <a:bodyPr/>
          <a:lstStyle/>
          <a:p>
            <a:pPr marL="514350" indent="-457200">
              <a:buFont typeface="Courier New" pitchFamily="49" charset="0"/>
              <a:buChar char="o"/>
              <a:defRPr/>
            </a:pPr>
            <a:r>
              <a:rPr lang="en-US" sz="2800" dirty="0">
                <a:cs typeface="Calibri" pitchFamily="34" charset="0"/>
              </a:rPr>
              <a:t>Look for eye-catching features</a:t>
            </a:r>
          </a:p>
          <a:p>
            <a:pPr marL="857250" lvl="1" indent="-342900">
              <a:buFont typeface="Arial" pitchFamily="34" charset="0"/>
              <a:buChar char="•"/>
              <a:defRPr/>
            </a:pPr>
            <a:r>
              <a:rPr lang="en-US" sz="2400" dirty="0">
                <a:ea typeface="+mn-ea"/>
                <a:cs typeface="Calibri" pitchFamily="34" charset="0"/>
              </a:rPr>
              <a:t>e.g. inflorescence, leave shape, hairiness</a:t>
            </a:r>
          </a:p>
          <a:p>
            <a:pPr marL="514350" indent="-457200">
              <a:buFont typeface="Courier New" pitchFamily="49" charset="0"/>
              <a:buChar char="o"/>
              <a:defRPr/>
            </a:pPr>
            <a:r>
              <a:rPr lang="en-US" sz="2800" dirty="0">
                <a:cs typeface="Calibri" pitchFamily="34" charset="0"/>
              </a:rPr>
              <a:t>If species cannot be identified in the field:</a:t>
            </a:r>
          </a:p>
          <a:p>
            <a:pPr marL="857250" lvl="1" indent="-342900">
              <a:buFont typeface="Arial" pitchFamily="34" charset="0"/>
              <a:buChar char="•"/>
              <a:defRPr/>
            </a:pPr>
            <a:r>
              <a:rPr lang="en-US" sz="2400" dirty="0">
                <a:ea typeface="+mn-ea"/>
                <a:cs typeface="Calibri" pitchFamily="34" charset="0"/>
              </a:rPr>
              <a:t>take good pictures, </a:t>
            </a:r>
          </a:p>
          <a:p>
            <a:pPr marL="857250" lvl="1" indent="-342900">
              <a:buFont typeface="Arial" pitchFamily="34" charset="0"/>
              <a:buChar char="•"/>
              <a:defRPr/>
            </a:pPr>
            <a:r>
              <a:rPr lang="en-US" sz="2400" dirty="0">
                <a:ea typeface="+mn-ea"/>
                <a:cs typeface="Calibri" pitchFamily="34" charset="0"/>
              </a:rPr>
              <a:t>make a herbarium sample and identify later…</a:t>
            </a:r>
          </a:p>
          <a:p>
            <a:pPr>
              <a:buFont typeface="Courier New" pitchFamily="49" charset="0"/>
              <a:buChar char="o"/>
              <a:defRPr/>
            </a:pPr>
            <a:r>
              <a:rPr lang="en-US" sz="2800" dirty="0">
                <a:cs typeface="Calibri" pitchFamily="34" charset="0"/>
              </a:rPr>
              <a:t>Make sure all essential information is noted: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400" dirty="0">
                <a:ea typeface="+mn-ea"/>
                <a:cs typeface="Calibri" pitchFamily="34" charset="0"/>
              </a:rPr>
              <a:t>location, ecology, conditions on the spot like water and soil, name of collector(s</a:t>
            </a:r>
            <a:r>
              <a:rPr lang="en-US" sz="2000" dirty="0" smtClean="0"/>
              <a:t>)  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4325" y="1027113"/>
            <a:ext cx="2174875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C:\Users\Jonne Rodenburg\Pictures\Kyela May2010\Fimbristylis ferrugine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4800" y="2738438"/>
            <a:ext cx="21844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4495800"/>
            <a:ext cx="2209800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P1110651 (Small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68580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0" y="3581400"/>
            <a:ext cx="9144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Weed Management</a:t>
            </a:r>
          </a:p>
          <a:p>
            <a:pPr algn="ctr"/>
            <a:r>
              <a:rPr lang="en-US" sz="4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Principles, Technologies, Strategies -</a:t>
            </a:r>
            <a:endParaRPr lang="en-US" sz="4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6600"/>
                </a:solidFill>
              </a:rPr>
              <a:t>Weed Management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5791200" cy="5135563"/>
          </a:xfrm>
        </p:spPr>
        <p:txBody>
          <a:bodyPr/>
          <a:lstStyle/>
          <a:p>
            <a:r>
              <a:rPr lang="en-US" dirty="0" smtClean="0"/>
              <a:t>Preconditions: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Weed species identification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Agro-ecosystem characterization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Farm characterization</a:t>
            </a:r>
          </a:p>
          <a:p>
            <a:r>
              <a:rPr lang="en-US" dirty="0" smtClean="0"/>
              <a:t>Why?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The species, ecosystem and resource availability determine which weed management strategies can be applied</a:t>
            </a:r>
            <a:endParaRPr lang="en-US" dirty="0"/>
          </a:p>
        </p:txBody>
      </p:sp>
      <p:pic>
        <p:nvPicPr>
          <p:cNvPr id="4" name="Picture 3" descr="farmer sitting with weeder (Small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7000" y="2667000"/>
            <a:ext cx="2286000" cy="1714500"/>
          </a:xfrm>
          <a:prstGeom prst="rect">
            <a:avLst/>
          </a:prstGeom>
        </p:spPr>
      </p:pic>
      <p:pic>
        <p:nvPicPr>
          <p:cNvPr id="5" name="Picture 4" descr="female farmer Ifakara (Small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7000" y="4533900"/>
            <a:ext cx="2286000" cy="1714500"/>
          </a:xfrm>
          <a:prstGeom prst="rect">
            <a:avLst/>
          </a:prstGeom>
        </p:spPr>
      </p:pic>
      <p:pic>
        <p:nvPicPr>
          <p:cNvPr id="6" name="Picture 5" descr="P1120147 (Small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77000" y="838200"/>
            <a:ext cx="2286000" cy="171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6600"/>
                </a:solidFill>
              </a:rPr>
              <a:t>Weed Management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991600" cy="3505200"/>
          </a:xfrm>
        </p:spPr>
        <p:txBody>
          <a:bodyPr/>
          <a:lstStyle/>
          <a:p>
            <a:pPr>
              <a:spcBef>
                <a:spcPts val="500"/>
              </a:spcBef>
            </a:pPr>
            <a:r>
              <a:rPr lang="en-US" sz="2800" dirty="0" smtClean="0"/>
              <a:t>Strategies (1):</a:t>
            </a:r>
          </a:p>
          <a:p>
            <a:pPr lvl="1">
              <a:spcBef>
                <a:spcPts val="500"/>
              </a:spcBef>
              <a:buFont typeface="Courier New" pitchFamily="49" charset="0"/>
              <a:buChar char="o"/>
            </a:pPr>
            <a:r>
              <a:rPr lang="en-US" sz="2400" dirty="0" smtClean="0"/>
              <a:t>Mechanical – e.g. hand, hoe, </a:t>
            </a:r>
            <a:r>
              <a:rPr lang="en-US" sz="2400" b="1" dirty="0" smtClean="0">
                <a:solidFill>
                  <a:srgbClr val="006600"/>
                </a:solidFill>
              </a:rPr>
              <a:t>rotary weeder</a:t>
            </a:r>
          </a:p>
          <a:p>
            <a:pPr lvl="1">
              <a:spcBef>
                <a:spcPts val="500"/>
              </a:spcBef>
              <a:buFont typeface="Courier New" pitchFamily="49" charset="0"/>
              <a:buChar char="o"/>
            </a:pPr>
            <a:r>
              <a:rPr lang="en-US" sz="2400" dirty="0" smtClean="0"/>
              <a:t>Chemical – </a:t>
            </a:r>
            <a:r>
              <a:rPr lang="en-US" sz="2400" b="1" dirty="0" smtClean="0">
                <a:solidFill>
                  <a:srgbClr val="006600"/>
                </a:solidFill>
              </a:rPr>
              <a:t>herbicides</a:t>
            </a:r>
          </a:p>
          <a:p>
            <a:pPr lvl="1">
              <a:spcBef>
                <a:spcPts val="500"/>
              </a:spcBef>
              <a:buFont typeface="Courier New" pitchFamily="49" charset="0"/>
              <a:buChar char="o"/>
            </a:pPr>
            <a:r>
              <a:rPr lang="en-US" sz="2400" dirty="0" smtClean="0"/>
              <a:t>Biological – e.g. fungal, insects, bio-herbicides</a:t>
            </a:r>
          </a:p>
          <a:p>
            <a:pPr lvl="1">
              <a:spcBef>
                <a:spcPts val="500"/>
              </a:spcBef>
              <a:buFont typeface="Courier New" pitchFamily="49" charset="0"/>
              <a:buChar char="o"/>
            </a:pPr>
            <a:r>
              <a:rPr lang="en-US" sz="2400" dirty="0" smtClean="0"/>
              <a:t>Cultural – e.g. flooding, </a:t>
            </a:r>
            <a:r>
              <a:rPr lang="en-US" sz="2400" b="1" dirty="0" smtClean="0">
                <a:solidFill>
                  <a:srgbClr val="006600"/>
                </a:solidFill>
              </a:rPr>
              <a:t>rotations/intercropping</a:t>
            </a:r>
            <a:r>
              <a:rPr lang="en-US" sz="2400" dirty="0" smtClean="0"/>
              <a:t>, </a:t>
            </a:r>
            <a:r>
              <a:rPr lang="en-US" sz="2400" b="1" dirty="0" smtClean="0">
                <a:solidFill>
                  <a:srgbClr val="006600"/>
                </a:solidFill>
              </a:rPr>
              <a:t>establishment methods</a:t>
            </a:r>
            <a:r>
              <a:rPr lang="en-US" sz="2400" dirty="0" smtClean="0"/>
              <a:t>, mulching</a:t>
            </a:r>
          </a:p>
          <a:p>
            <a:pPr lvl="1">
              <a:spcBef>
                <a:spcPts val="500"/>
              </a:spcBef>
              <a:buFont typeface="Courier New" pitchFamily="49" charset="0"/>
              <a:buChar char="o"/>
            </a:pPr>
            <a:r>
              <a:rPr lang="en-US" sz="2400" dirty="0" smtClean="0"/>
              <a:t>Varietal – </a:t>
            </a:r>
            <a:r>
              <a:rPr lang="en-US" sz="2400" b="1" dirty="0" smtClean="0">
                <a:solidFill>
                  <a:srgbClr val="006600"/>
                </a:solidFill>
              </a:rPr>
              <a:t>weed competitiveness, resistance &amp; tolerance against parasitic weeds</a:t>
            </a:r>
          </a:p>
          <a:p>
            <a:pPr lvl="1">
              <a:spcBef>
                <a:spcPts val="500"/>
              </a:spcBef>
              <a:buFont typeface="Courier New" pitchFamily="49" charset="0"/>
              <a:buChar char="o"/>
            </a:pPr>
            <a:r>
              <a:rPr lang="en-US" sz="2400" dirty="0" smtClean="0"/>
              <a:t>Integrated – combination of the above</a:t>
            </a:r>
            <a:endParaRPr lang="en-US" sz="24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4748213"/>
            <a:ext cx="188595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0" y="4735513"/>
            <a:ext cx="19939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613" y="4724400"/>
            <a:ext cx="2011362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675" y="4749800"/>
            <a:ext cx="197167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9600" y="609600"/>
            <a:ext cx="7848600" cy="369332"/>
          </a:xfrm>
          <a:prstGeom prst="rect">
            <a:avLst/>
          </a:prstGeom>
          <a:solidFill>
            <a:srgbClr val="006600">
              <a:alpha val="60000"/>
            </a:srgbClr>
          </a:solidFill>
          <a:ln w="15875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weed management options do you know?</a:t>
            </a:r>
            <a:endParaRPr lang="en-US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991600" cy="51355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 smtClean="0"/>
              <a:t>Strategies (2):</a:t>
            </a:r>
          </a:p>
          <a:p>
            <a:pPr lvl="1"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2000" dirty="0" smtClean="0"/>
              <a:t>Irrigated lowland – e.g. flooding, GAP, row transplanting, rotary weeder, pre- and post-emergence herbicides, crop rotations</a:t>
            </a:r>
          </a:p>
          <a:p>
            <a:pPr lvl="1"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2000" dirty="0" smtClean="0"/>
              <a:t>Rainfed lowland – e.g. GAP, post-emergence herbicides, row transplanting, </a:t>
            </a:r>
            <a:r>
              <a:rPr lang="en-US" sz="2000" dirty="0" err="1" smtClean="0"/>
              <a:t>bunding</a:t>
            </a:r>
            <a:r>
              <a:rPr lang="en-US" sz="2000" dirty="0" smtClean="0"/>
              <a:t>, leveling, rotary weeder </a:t>
            </a:r>
          </a:p>
          <a:p>
            <a:pPr lvl="1"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2000" dirty="0" smtClean="0"/>
              <a:t>Rainfed upland – e.g. GAP, crop rotations, intercropping, mulching, competitive/resistant varieties, push weeder, post-emergence herbicides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Strategies (3):</a:t>
            </a:r>
          </a:p>
          <a:p>
            <a:pPr lvl="1"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2000" dirty="0" smtClean="0"/>
              <a:t>Preventive – Avoiding weed infestations or re-growth</a:t>
            </a:r>
          </a:p>
          <a:p>
            <a:pPr lvl="1"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2000" dirty="0" smtClean="0"/>
              <a:t>Curative – Treating weed infestations</a:t>
            </a:r>
            <a:endParaRPr lang="en-US" sz="20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46038"/>
            <a:ext cx="9144000" cy="563562"/>
          </a:xfrm>
        </p:spPr>
        <p:txBody>
          <a:bodyPr/>
          <a:lstStyle/>
          <a:p>
            <a:r>
              <a:rPr lang="en-US" dirty="0" smtClean="0">
                <a:solidFill>
                  <a:srgbClr val="006600"/>
                </a:solidFill>
              </a:rPr>
              <a:t>Weed Management</a:t>
            </a:r>
            <a:endParaRPr lang="en-US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6600"/>
                </a:solidFill>
              </a:rPr>
              <a:t>Weed Management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6400800" cy="5486400"/>
          </a:xfrm>
        </p:spPr>
        <p:txBody>
          <a:bodyPr/>
          <a:lstStyle/>
          <a:p>
            <a:r>
              <a:rPr lang="en-US" sz="2400" dirty="0" smtClean="0"/>
              <a:t>Examples of preventive measures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dirty="0" smtClean="0"/>
              <a:t>GAP, incl. transplanting, leveling, </a:t>
            </a:r>
            <a:r>
              <a:rPr lang="en-US" sz="2000" dirty="0" err="1" smtClean="0"/>
              <a:t>bunding</a:t>
            </a:r>
            <a:endParaRPr lang="en-US" sz="2000" dirty="0" smtClean="0"/>
          </a:p>
          <a:p>
            <a:pPr lvl="1">
              <a:buFont typeface="Courier New" pitchFamily="49" charset="0"/>
              <a:buChar char="o"/>
            </a:pPr>
            <a:r>
              <a:rPr lang="en-US" sz="2000" dirty="0" smtClean="0"/>
              <a:t>Flooding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dirty="0" smtClean="0"/>
              <a:t>Mulching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dirty="0" smtClean="0"/>
              <a:t>Weed competitive cultivars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dirty="0" smtClean="0"/>
              <a:t>Pre-emergence herbicides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dirty="0" smtClean="0"/>
              <a:t>Flushing irrigation channels before use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dirty="0" smtClean="0"/>
              <a:t>Post- and pre-season tillage to kill vegetative structures</a:t>
            </a:r>
          </a:p>
          <a:p>
            <a:r>
              <a:rPr lang="en-US" sz="2400" dirty="0" smtClean="0"/>
              <a:t>Examples of curative measures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dirty="0" smtClean="0"/>
              <a:t>Post-emergence herbicides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dirty="0" smtClean="0"/>
              <a:t>Hand weeding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dirty="0" smtClean="0"/>
              <a:t>Hoe / rotary weeding</a:t>
            </a:r>
          </a:p>
          <a:p>
            <a:pPr lvl="1"/>
            <a:r>
              <a:rPr lang="en-US" sz="2000" dirty="0" smtClean="0"/>
              <a:t>…</a:t>
            </a:r>
          </a:p>
          <a:p>
            <a:pPr lvl="1">
              <a:buFontTx/>
              <a:buChar char="-"/>
            </a:pPr>
            <a:endParaRPr lang="en-US" sz="2000" dirty="0"/>
          </a:p>
        </p:txBody>
      </p:sp>
      <p:pic>
        <p:nvPicPr>
          <p:cNvPr id="5" name="Picture 4" descr="japan weeder (Small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3200" y="4572000"/>
            <a:ext cx="2342912" cy="1752600"/>
          </a:xfrm>
          <a:prstGeom prst="rect">
            <a:avLst/>
          </a:prstGeom>
        </p:spPr>
      </p:pic>
      <p:pic>
        <p:nvPicPr>
          <p:cNvPr id="6" name="Picture 5" descr="P1110751 (Small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2669" y="2667000"/>
            <a:ext cx="2336800" cy="1752600"/>
          </a:xfrm>
          <a:prstGeom prst="rect">
            <a:avLst/>
          </a:prstGeom>
        </p:spPr>
      </p:pic>
      <p:pic>
        <p:nvPicPr>
          <p:cNvPr id="7" name="Picture 6" descr="P1110740 (Small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53200" y="762000"/>
            <a:ext cx="2336800" cy="1752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1371600"/>
            <a:ext cx="8403262" cy="400110"/>
          </a:xfrm>
          <a:prstGeom prst="rect">
            <a:avLst/>
          </a:prstGeom>
          <a:solidFill>
            <a:srgbClr val="006600">
              <a:alpha val="60000"/>
            </a:srgbClr>
          </a:solidFill>
          <a:ln w="15875">
            <a:solidFill>
              <a:srgbClr val="0066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you know examples of preventive weed management practices?</a:t>
            </a:r>
            <a:endParaRPr lang="en-US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4648200"/>
            <a:ext cx="8103500" cy="400110"/>
          </a:xfrm>
          <a:prstGeom prst="rect">
            <a:avLst/>
          </a:prstGeom>
          <a:solidFill>
            <a:srgbClr val="006600">
              <a:alpha val="60000"/>
            </a:srgbClr>
          </a:solidFill>
          <a:ln w="15875">
            <a:solidFill>
              <a:srgbClr val="0066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you know examples of curative weed management practices?</a:t>
            </a:r>
            <a:endParaRPr lang="en-US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038"/>
            <a:ext cx="9144000" cy="3382962"/>
          </a:xfrm>
        </p:spPr>
        <p:txBody>
          <a:bodyPr/>
          <a:lstStyle/>
          <a:p>
            <a:r>
              <a:rPr lang="en-US" dirty="0" smtClean="0">
                <a:solidFill>
                  <a:srgbClr val="006600"/>
                </a:solidFill>
              </a:rPr>
              <a:t>Some weed management examples</a:t>
            </a:r>
            <a:br>
              <a:rPr lang="en-US" dirty="0" smtClean="0">
                <a:solidFill>
                  <a:srgbClr val="006600"/>
                </a:solidFill>
              </a:rPr>
            </a:br>
            <a:r>
              <a:rPr lang="en-US" sz="2800" i="1" dirty="0" smtClean="0">
                <a:solidFill>
                  <a:srgbClr val="006600"/>
                </a:solidFill>
              </a:rPr>
              <a:t/>
            </a:r>
            <a:br>
              <a:rPr lang="en-US" sz="2800" i="1" dirty="0" smtClean="0">
                <a:solidFill>
                  <a:srgbClr val="006600"/>
                </a:solidFill>
              </a:rPr>
            </a:br>
            <a:r>
              <a:rPr lang="en-US" sz="2800" i="1" dirty="0" smtClean="0">
                <a:solidFill>
                  <a:srgbClr val="006600"/>
                </a:solidFill>
              </a:rPr>
              <a:t>developed and tested by AfricaRice and partners</a:t>
            </a:r>
            <a:endParaRPr lang="en-US" sz="2800" i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381000" y="4038600"/>
            <a:ext cx="8382000" cy="2133600"/>
          </a:xfrm>
        </p:spPr>
        <p:txBody>
          <a:bodyPr/>
          <a:lstStyle/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Genetic variation in resistance against the two main </a:t>
            </a: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Striga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species identified</a:t>
            </a:r>
          </a:p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 Most resistant cultivars: NERICA-1, -2, -5, and -10 for </a:t>
            </a: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S. asiatica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and NERICA-2-5, 10, 13 and -17 for </a:t>
            </a: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S. hermonthica</a:t>
            </a:r>
          </a:p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 IR49255-B-B-5-2: superior </a:t>
            </a: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Striga hermonthica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resistance</a:t>
            </a:r>
            <a:endParaRPr lang="fr-FR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44" name="Picture 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583" y="638533"/>
            <a:ext cx="3417120" cy="3460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4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929" y="587017"/>
            <a:ext cx="3317454" cy="3460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5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146" y="596541"/>
            <a:ext cx="3474072" cy="3503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95252" y="771119"/>
            <a:ext cx="3629022" cy="1104896"/>
            <a:chOff x="95252" y="614363"/>
            <a:chExt cx="3629022" cy="1104896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119059" y="881059"/>
              <a:ext cx="609600" cy="0"/>
            </a:xfrm>
            <a:prstGeom prst="line">
              <a:avLst/>
            </a:prstGeom>
            <a:ln w="15875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3822" y="1000126"/>
              <a:ext cx="609600" cy="0"/>
            </a:xfrm>
            <a:prstGeom prst="line">
              <a:avLst/>
            </a:prstGeom>
            <a:ln w="15875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00007" y="1595437"/>
              <a:ext cx="609600" cy="0"/>
            </a:xfrm>
            <a:prstGeom prst="line">
              <a:avLst/>
            </a:prstGeom>
            <a:ln w="15875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95252" y="1719259"/>
              <a:ext cx="609600" cy="0"/>
            </a:xfrm>
            <a:prstGeom prst="line">
              <a:avLst/>
            </a:prstGeom>
            <a:ln w="15875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100385" y="614363"/>
              <a:ext cx="609600" cy="0"/>
            </a:xfrm>
            <a:prstGeom prst="line">
              <a:avLst/>
            </a:prstGeom>
            <a:ln w="15875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105132" y="742948"/>
              <a:ext cx="609600" cy="0"/>
            </a:xfrm>
            <a:prstGeom prst="line">
              <a:avLst/>
            </a:prstGeom>
            <a:ln w="15875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114674" y="876304"/>
              <a:ext cx="609600" cy="0"/>
            </a:xfrm>
            <a:prstGeom prst="line">
              <a:avLst/>
            </a:prstGeom>
            <a:ln w="15875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076578" y="1123948"/>
              <a:ext cx="609600" cy="0"/>
            </a:xfrm>
            <a:prstGeom prst="line">
              <a:avLst/>
            </a:prstGeom>
            <a:ln w="15875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6219822" y="677092"/>
            <a:ext cx="485778" cy="1285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" name="Group 5"/>
          <p:cNvGrpSpPr/>
          <p:nvPr/>
        </p:nvGrpSpPr>
        <p:grpSpPr>
          <a:xfrm>
            <a:off x="6091237" y="933045"/>
            <a:ext cx="652459" cy="900111"/>
            <a:chOff x="6091237" y="776289"/>
            <a:chExt cx="652459" cy="900111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6105526" y="1538289"/>
              <a:ext cx="609600" cy="0"/>
            </a:xfrm>
            <a:prstGeom prst="line">
              <a:avLst/>
            </a:prstGeom>
            <a:ln w="15875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100763" y="1409696"/>
              <a:ext cx="609600" cy="0"/>
            </a:xfrm>
            <a:prstGeom prst="line">
              <a:avLst/>
            </a:prstGeom>
            <a:ln w="15875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6110289" y="1033459"/>
              <a:ext cx="609600" cy="0"/>
            </a:xfrm>
            <a:prstGeom prst="line">
              <a:avLst/>
            </a:prstGeom>
            <a:ln w="15875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6091237" y="1281111"/>
              <a:ext cx="609600" cy="0"/>
            </a:xfrm>
            <a:prstGeom prst="line">
              <a:avLst/>
            </a:prstGeom>
            <a:ln w="15875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6134096" y="776289"/>
              <a:ext cx="609600" cy="0"/>
            </a:xfrm>
            <a:prstGeom prst="line">
              <a:avLst/>
            </a:prstGeom>
            <a:ln w="15875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6096000" y="1676400"/>
              <a:ext cx="609600" cy="0"/>
            </a:xfrm>
            <a:prstGeom prst="line">
              <a:avLst/>
            </a:prstGeom>
            <a:ln w="15875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6096000" y="1157289"/>
              <a:ext cx="609600" cy="0"/>
            </a:xfrm>
            <a:prstGeom prst="line">
              <a:avLst/>
            </a:prstGeom>
            <a:ln w="15875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533400" y="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006600"/>
                </a:solidFill>
              </a:rPr>
              <a:t>Striga</a:t>
            </a:r>
            <a:r>
              <a:rPr lang="en-US" sz="2800" b="1" dirty="0">
                <a:solidFill>
                  <a:srgbClr val="006600"/>
                </a:solidFill>
              </a:rPr>
              <a:t> resistant rice varieties</a:t>
            </a:r>
            <a:endParaRPr lang="fr-FR" sz="2800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onne Rodenburg\Pictures\MbitaJuly2011\IR49255-B-B-5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H="1">
            <a:off x="-304800" y="1676400"/>
            <a:ext cx="2971800" cy="29718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2514600" y="1676400"/>
            <a:ext cx="990600" cy="54102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876800" y="1676400"/>
            <a:ext cx="4267200" cy="54102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413863" y="1626326"/>
            <a:ext cx="2895600" cy="21336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-304800" y="3733800"/>
            <a:ext cx="9753600" cy="9144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1295400" y="2286000"/>
            <a:ext cx="8153400" cy="762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391400" y="1624148"/>
            <a:ext cx="2133600" cy="9906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2362200" y="1600200"/>
            <a:ext cx="7086600" cy="381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2667000" y="1600200"/>
            <a:ext cx="6705600" cy="762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752600" y="228600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WAB56-50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354978" y="2283624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IR49255-B-B-5-2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486400" y="213360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WAB181-18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657600" y="327660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NERICA-8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143000" y="350520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NERICA-9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324600" y="297180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NERICA-6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6200" y="518160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NERICA-3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038600" y="457200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NERICA-5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772400" y="42672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NERICA-1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278189" y="1920241"/>
            <a:ext cx="16002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IAC165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848600" y="2438400"/>
            <a:ext cx="19812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NERICA-10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854040" y="1571896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Super India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76200"/>
            <a:ext cx="4160520" cy="2230120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0628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5135563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 smtClean="0"/>
              <a:t>2a. </a:t>
            </a:r>
            <a:r>
              <a:rPr lang="en-US" sz="2200" dirty="0" smtClean="0"/>
              <a:t>RiceAdvice-WeedManager</a:t>
            </a:r>
          </a:p>
          <a:p>
            <a:r>
              <a:rPr lang="en-US" sz="2200" dirty="0" smtClean="0"/>
              <a:t>Step 1: downloading &amp; installing</a:t>
            </a:r>
          </a:p>
          <a:p>
            <a:r>
              <a:rPr lang="en-US" sz="2200" dirty="0" smtClean="0"/>
              <a:t>Step 2: creating farmer profile</a:t>
            </a:r>
          </a:p>
          <a:p>
            <a:r>
              <a:rPr lang="en-US" sz="2200" dirty="0" smtClean="0"/>
              <a:t>Step 3: characterizing farm conditions &amp; weed problems</a:t>
            </a:r>
          </a:p>
          <a:p>
            <a:r>
              <a:rPr lang="en-US" sz="2200" dirty="0" smtClean="0"/>
              <a:t>Step 4: generating advices</a:t>
            </a:r>
          </a:p>
          <a:p>
            <a:r>
              <a:rPr lang="en-US" sz="2200" dirty="0" smtClean="0"/>
              <a:t>Step 5: selecting final recommendations</a:t>
            </a:r>
          </a:p>
          <a:p>
            <a:r>
              <a:rPr lang="en-US" sz="2200" dirty="0" smtClean="0"/>
              <a:t>Step 6: sending data &amp; </a:t>
            </a:r>
            <a:r>
              <a:rPr lang="en-US" sz="2200" dirty="0" smtClean="0"/>
              <a:t>troubleshooting</a:t>
            </a:r>
          </a:p>
          <a:p>
            <a:pPr marL="0" indent="0">
              <a:buNone/>
            </a:pPr>
            <a:r>
              <a:rPr lang="en-US" sz="2200" dirty="0" smtClean="0"/>
              <a:t>2b. RiceAdvice-WeedManager – technical advices</a:t>
            </a:r>
            <a:endParaRPr lang="en-US" sz="2200" dirty="0" smtClean="0"/>
          </a:p>
          <a:p>
            <a:pPr marL="0" indent="0">
              <a:buNone/>
            </a:pPr>
            <a:r>
              <a:rPr lang="en-US" sz="2200" dirty="0" smtClean="0"/>
              <a:t>3. Protocol for 2017</a:t>
            </a:r>
          </a:p>
          <a:p>
            <a:r>
              <a:rPr lang="en-US" sz="2200" dirty="0" smtClean="0"/>
              <a:t>Selecting farmers</a:t>
            </a:r>
          </a:p>
          <a:p>
            <a:r>
              <a:rPr lang="en-US" sz="2200" dirty="0" smtClean="0"/>
              <a:t>Demarcation of test plots and observation areas</a:t>
            </a:r>
          </a:p>
          <a:p>
            <a:r>
              <a:rPr lang="en-US" sz="2200" dirty="0" smtClean="0"/>
              <a:t>Generating recommendations</a:t>
            </a:r>
          </a:p>
          <a:p>
            <a:r>
              <a:rPr lang="en-US" sz="2200" dirty="0" smtClean="0"/>
              <a:t>Monitoring/guiding farmers during season</a:t>
            </a:r>
          </a:p>
          <a:p>
            <a:r>
              <a:rPr lang="en-US" sz="2200" dirty="0" smtClean="0"/>
              <a:t>Weed &amp; yield assessments &amp; farmer feed back surveys</a:t>
            </a:r>
            <a:endParaRPr lang="en-US" sz="2200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0" y="46038"/>
            <a:ext cx="9144000" cy="563562"/>
          </a:xfrm>
        </p:spPr>
        <p:txBody>
          <a:bodyPr/>
          <a:lstStyle/>
          <a:p>
            <a:r>
              <a:rPr lang="en-US" dirty="0" smtClean="0">
                <a:solidFill>
                  <a:srgbClr val="006600"/>
                </a:solidFill>
              </a:rPr>
              <a:t>Program (2)</a:t>
            </a:r>
            <a:endParaRPr lang="en-US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9881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rgbClr val="006600"/>
                </a:solidFill>
                <a:latin typeface="+mn-lt"/>
                <a:cs typeface="Calibri" pitchFamily="34" charset="0"/>
              </a:rPr>
              <a:t>Weed competitive lowland rice varieties</a:t>
            </a:r>
            <a:endParaRPr lang="fr-FR" sz="2800" dirty="0" smtClean="0">
              <a:solidFill>
                <a:srgbClr val="006600"/>
              </a:solidFill>
              <a:latin typeface="+mn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348062"/>
              </p:ext>
            </p:extLst>
          </p:nvPr>
        </p:nvGraphicFramePr>
        <p:xfrm>
          <a:off x="381000" y="3000500"/>
          <a:ext cx="8493125" cy="30945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8209"/>
                <a:gridCol w="4855064"/>
                <a:gridCol w="822906"/>
                <a:gridCol w="417846"/>
                <a:gridCol w="802160"/>
                <a:gridCol w="416940"/>
              </a:tblGrid>
              <a:tr h="457200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Condition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2" marR="91432" marT="45732" marB="45732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Variety</a:t>
                      </a:r>
                      <a:r>
                        <a:rPr lang="en-US" sz="1800" baseline="0" dirty="0" smtClean="0">
                          <a:latin typeface="Calibri" pitchFamily="34" charset="0"/>
                          <a:cs typeface="Calibri" pitchFamily="34" charset="0"/>
                        </a:rPr>
                        <a:t> group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2" marR="91432" marT="45732" marB="45732">
                    <a:solidFill>
                      <a:srgbClr val="0080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800" b="1" dirty="0" smtClean="0">
                          <a:latin typeface="Calibri" pitchFamily="34" charset="0"/>
                          <a:cs typeface="Calibri" pitchFamily="34" charset="0"/>
                        </a:rPr>
                        <a:t>Grain yield  (g m</a:t>
                      </a:r>
                      <a:r>
                        <a:rPr lang="en-US" sz="18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-2</a:t>
                      </a:r>
                      <a:r>
                        <a:rPr lang="en-US" sz="1800" b="1" dirty="0" smtClean="0"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  <a:endParaRPr lang="en-US" sz="1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2" marR="91432" marT="45732" marB="45732">
                    <a:solidFill>
                      <a:srgbClr val="008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2" marR="91432" marT="45732" marB="45732">
                    <a:solidFill>
                      <a:srgbClr val="008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24931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2" marR="91432" marT="45732" marB="45732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2" marR="91432" marT="45732" marB="45732">
                    <a:solidFill>
                      <a:srgbClr val="008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Year 1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2" marR="91432" marT="45732" marB="45732">
                    <a:solidFill>
                      <a:srgbClr val="008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Year 2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2" marR="91432" marT="45732" marB="45732">
                    <a:solidFill>
                      <a:srgbClr val="008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41589">
                <a:tc>
                  <a:txBody>
                    <a:bodyPr/>
                    <a:lstStyle/>
                    <a:p>
                      <a:pPr marL="0" marR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itchFamily="34" charset="0"/>
                          <a:ea typeface="MS Mincho"/>
                          <a:cs typeface="Calibri" pitchFamily="34" charset="0"/>
                        </a:rPr>
                        <a:t>Weed-free</a:t>
                      </a:r>
                    </a:p>
                  </a:txBody>
                  <a:tcPr marL="68574" marR="68574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itchFamily="34" charset="0"/>
                          <a:ea typeface="MS Mincho"/>
                          <a:cs typeface="Calibri" pitchFamily="34" charset="0"/>
                        </a:rPr>
                        <a:t>NERICA-23, -25, -47, CG14, TOG5681</a:t>
                      </a:r>
                    </a:p>
                  </a:txBody>
                  <a:tcPr marL="68574" marR="68574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Mincho"/>
                          <a:cs typeface="Calibri" pitchFamily="34" charset="0"/>
                        </a:rPr>
                        <a:t>301</a:t>
                      </a:r>
                      <a:endParaRPr lang="en-US" sz="1800" dirty="0">
                        <a:effectLst/>
                        <a:latin typeface="Calibri" pitchFamily="34" charset="0"/>
                        <a:ea typeface="MS Mincho"/>
                        <a:cs typeface="Calibri" pitchFamily="34" charset="0"/>
                      </a:endParaRPr>
                    </a:p>
                  </a:txBody>
                  <a:tcPr marL="68574" marR="68574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Mincho"/>
                          <a:cs typeface="Calibri" pitchFamily="34" charset="0"/>
                        </a:rPr>
                        <a:t>b</a:t>
                      </a:r>
                      <a:endParaRPr lang="en-US" sz="1800" dirty="0">
                        <a:effectLst/>
                        <a:latin typeface="Calibri" pitchFamily="34" charset="0"/>
                        <a:ea typeface="MS Mincho"/>
                        <a:cs typeface="Calibri" pitchFamily="34" charset="0"/>
                      </a:endParaRPr>
                    </a:p>
                  </a:txBody>
                  <a:tcPr marL="68574" marR="68574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Mincho"/>
                          <a:cs typeface="Calibri" pitchFamily="34" charset="0"/>
                        </a:rPr>
                        <a:t>394</a:t>
                      </a:r>
                      <a:endParaRPr lang="en-US" sz="1800" dirty="0">
                        <a:effectLst/>
                        <a:latin typeface="Calibri" pitchFamily="34" charset="0"/>
                        <a:ea typeface="MS Mincho"/>
                        <a:cs typeface="Calibri" pitchFamily="34" charset="0"/>
                      </a:endParaRPr>
                    </a:p>
                  </a:txBody>
                  <a:tcPr marL="68574" marR="68574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Mincho"/>
                          <a:cs typeface="Calibri" pitchFamily="34" charset="0"/>
                        </a:rPr>
                        <a:t>c</a:t>
                      </a:r>
                      <a:endParaRPr lang="en-US" sz="1800" dirty="0">
                        <a:effectLst/>
                        <a:latin typeface="Calibri" pitchFamily="34" charset="0"/>
                        <a:ea typeface="MS Mincho"/>
                        <a:cs typeface="Calibri" pitchFamily="34" charset="0"/>
                      </a:endParaRPr>
                    </a:p>
                  </a:txBody>
                  <a:tcPr marL="68574" marR="68574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41589">
                <a:tc>
                  <a:txBody>
                    <a:bodyPr/>
                    <a:lstStyle/>
                    <a:p>
                      <a:pPr marL="0" marR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itchFamily="34" charset="0"/>
                          <a:ea typeface="MS Mincho"/>
                          <a:cs typeface="Calibri" pitchFamily="34" charset="0"/>
                        </a:rPr>
                        <a:t> </a:t>
                      </a:r>
                    </a:p>
                  </a:txBody>
                  <a:tcPr marL="68574" marR="68574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itchFamily="34" charset="0"/>
                          <a:ea typeface="MS Mincho"/>
                          <a:cs typeface="Calibri" pitchFamily="34" charset="0"/>
                        </a:rPr>
                        <a:t>NERICA-6, -32, -35, -37, -42, -53, -55, -58, -60, Jaya</a:t>
                      </a:r>
                    </a:p>
                  </a:txBody>
                  <a:tcPr marL="68574" marR="68574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Mincho"/>
                          <a:cs typeface="Calibri" pitchFamily="34" charset="0"/>
                        </a:rPr>
                        <a:t>596</a:t>
                      </a:r>
                      <a:endParaRPr lang="en-US" sz="1800" dirty="0">
                        <a:effectLst/>
                        <a:latin typeface="Calibri" pitchFamily="34" charset="0"/>
                        <a:ea typeface="MS Mincho"/>
                        <a:cs typeface="Calibri" pitchFamily="34" charset="0"/>
                      </a:endParaRPr>
                    </a:p>
                  </a:txBody>
                  <a:tcPr marL="68574" marR="68574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Mincho"/>
                          <a:cs typeface="Calibri" pitchFamily="34" charset="0"/>
                        </a:rPr>
                        <a:t>a</a:t>
                      </a:r>
                      <a:endParaRPr lang="en-US" sz="1800" dirty="0">
                        <a:effectLst/>
                        <a:latin typeface="Calibri" pitchFamily="34" charset="0"/>
                        <a:ea typeface="MS Mincho"/>
                        <a:cs typeface="Calibri" pitchFamily="34" charset="0"/>
                      </a:endParaRPr>
                    </a:p>
                  </a:txBody>
                  <a:tcPr marL="68574" marR="68574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Mincho"/>
                          <a:cs typeface="Calibri" pitchFamily="34" charset="0"/>
                        </a:rPr>
                        <a:t>648</a:t>
                      </a:r>
                      <a:endParaRPr lang="en-US" sz="1800" dirty="0">
                        <a:effectLst/>
                        <a:latin typeface="Calibri" pitchFamily="34" charset="0"/>
                        <a:ea typeface="MS Mincho"/>
                        <a:cs typeface="Calibri" pitchFamily="34" charset="0"/>
                      </a:endParaRPr>
                    </a:p>
                  </a:txBody>
                  <a:tcPr marL="68574" marR="68574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Mincho"/>
                          <a:cs typeface="Calibri" pitchFamily="34" charset="0"/>
                        </a:rPr>
                        <a:t>a</a:t>
                      </a:r>
                      <a:endParaRPr lang="en-US" sz="1800" dirty="0">
                        <a:effectLst/>
                        <a:latin typeface="Calibri" pitchFamily="34" charset="0"/>
                        <a:ea typeface="MS Mincho"/>
                        <a:cs typeface="Calibri" pitchFamily="34" charset="0"/>
                      </a:endParaRPr>
                    </a:p>
                  </a:txBody>
                  <a:tcPr marL="68574" marR="68574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22359">
                <a:tc>
                  <a:txBody>
                    <a:bodyPr/>
                    <a:lstStyle/>
                    <a:p>
                      <a:pPr marL="0" marR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itchFamily="34" charset="0"/>
                          <a:ea typeface="MS Mincho"/>
                          <a:cs typeface="Calibri" pitchFamily="34" charset="0"/>
                        </a:rPr>
                        <a:t> </a:t>
                      </a:r>
                    </a:p>
                  </a:txBody>
                  <a:tcPr marL="68574" marR="68574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itchFamily="34" charset="0"/>
                          <a:ea typeface="MS Mincho"/>
                          <a:cs typeface="Calibri" pitchFamily="34" charset="0"/>
                        </a:rPr>
                        <a:t>48 other lowland NERICAs and IR64</a:t>
                      </a:r>
                      <a:endParaRPr lang="en-US" sz="1800" dirty="0">
                        <a:effectLst/>
                        <a:latin typeface="Calibri" pitchFamily="34" charset="0"/>
                        <a:ea typeface="MS Mincho"/>
                        <a:cs typeface="Calibri" pitchFamily="34" charset="0"/>
                      </a:endParaRPr>
                    </a:p>
                  </a:txBody>
                  <a:tcPr marL="68574" marR="68574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Mincho"/>
                          <a:cs typeface="Calibri" pitchFamily="34" charset="0"/>
                        </a:rPr>
                        <a:t>548</a:t>
                      </a:r>
                      <a:endParaRPr lang="en-US" sz="1800" dirty="0">
                        <a:effectLst/>
                        <a:latin typeface="Calibri" pitchFamily="34" charset="0"/>
                        <a:ea typeface="MS Mincho"/>
                        <a:cs typeface="Calibri" pitchFamily="34" charset="0"/>
                      </a:endParaRPr>
                    </a:p>
                  </a:txBody>
                  <a:tcPr marL="68574" marR="68574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Mincho"/>
                          <a:cs typeface="Calibri" pitchFamily="34" charset="0"/>
                        </a:rPr>
                        <a:t>a</a:t>
                      </a:r>
                      <a:endParaRPr lang="en-US" sz="1800" dirty="0">
                        <a:effectLst/>
                        <a:latin typeface="Calibri" pitchFamily="34" charset="0"/>
                        <a:ea typeface="MS Mincho"/>
                        <a:cs typeface="Calibri" pitchFamily="34" charset="0"/>
                      </a:endParaRPr>
                    </a:p>
                  </a:txBody>
                  <a:tcPr marL="68574" marR="68574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Mincho"/>
                          <a:cs typeface="Calibri" pitchFamily="34" charset="0"/>
                        </a:rPr>
                        <a:t>521</a:t>
                      </a:r>
                      <a:endParaRPr lang="en-US" sz="1800" dirty="0">
                        <a:effectLst/>
                        <a:latin typeface="Calibri" pitchFamily="34" charset="0"/>
                        <a:ea typeface="MS Mincho"/>
                        <a:cs typeface="Calibri" pitchFamily="34" charset="0"/>
                      </a:endParaRPr>
                    </a:p>
                  </a:txBody>
                  <a:tcPr marL="68574" marR="68574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Mincho"/>
                          <a:cs typeface="Calibri" pitchFamily="34" charset="0"/>
                        </a:rPr>
                        <a:t>b</a:t>
                      </a:r>
                      <a:endParaRPr lang="en-US" sz="1800" dirty="0">
                        <a:effectLst/>
                        <a:latin typeface="Calibri" pitchFamily="34" charset="0"/>
                        <a:ea typeface="MS Mincho"/>
                        <a:cs typeface="Calibri" pitchFamily="34" charset="0"/>
                      </a:endParaRPr>
                    </a:p>
                  </a:txBody>
                  <a:tcPr marL="68574" marR="68574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22359">
                <a:tc>
                  <a:txBody>
                    <a:bodyPr/>
                    <a:lstStyle/>
                    <a:p>
                      <a:pPr marL="0" marR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Mincho"/>
                          <a:cs typeface="Calibri" pitchFamily="34" charset="0"/>
                        </a:rPr>
                        <a:t>Weedy</a:t>
                      </a:r>
                    </a:p>
                  </a:txBody>
                  <a:tcPr marL="68574" marR="68574" marT="0" marB="0" anchor="ctr"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Mincho"/>
                          <a:cs typeface="Calibri" pitchFamily="34" charset="0"/>
                        </a:rPr>
                        <a:t>NERICA-23, -25, -47, CG14, TOG5681</a:t>
                      </a:r>
                    </a:p>
                  </a:txBody>
                  <a:tcPr marL="68574" marR="68574" marT="0" marB="0" anchor="ctr"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Mincho"/>
                          <a:cs typeface="Calibri" pitchFamily="34" charset="0"/>
                        </a:rPr>
                        <a:t>170</a:t>
                      </a:r>
                    </a:p>
                  </a:txBody>
                  <a:tcPr marL="68574" marR="68574" marT="0" marB="0" anchor="ctr"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Mincho"/>
                          <a:cs typeface="Calibri" pitchFamily="34" charset="0"/>
                        </a:rPr>
                        <a:t>c</a:t>
                      </a:r>
                    </a:p>
                  </a:txBody>
                  <a:tcPr marL="68574" marR="68574" marT="0" marB="0" anchor="ctr"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Mincho"/>
                          <a:cs typeface="Calibri" pitchFamily="34" charset="0"/>
                        </a:rPr>
                        <a:t>359</a:t>
                      </a:r>
                    </a:p>
                  </a:txBody>
                  <a:tcPr marL="68574" marR="68574" marT="0" marB="0" anchor="ctr"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Mincho"/>
                          <a:cs typeface="Calibri" pitchFamily="34" charset="0"/>
                        </a:rPr>
                        <a:t>c</a:t>
                      </a:r>
                    </a:p>
                  </a:txBody>
                  <a:tcPr marL="68574" marR="68574" marT="0" marB="0" anchor="ctr">
                    <a:solidFill>
                      <a:srgbClr val="333399"/>
                    </a:solidFill>
                  </a:tcPr>
                </a:tc>
              </a:tr>
              <a:tr h="441589">
                <a:tc>
                  <a:txBody>
                    <a:bodyPr/>
                    <a:lstStyle/>
                    <a:p>
                      <a:pPr marL="0" marR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Mincho"/>
                          <a:cs typeface="Calibri" pitchFamily="34" charset="0"/>
                        </a:rPr>
                        <a:t> </a:t>
                      </a:r>
                    </a:p>
                  </a:txBody>
                  <a:tcPr marL="68574" marR="68574" marT="0" marB="0" anchor="ctr"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Mincho"/>
                          <a:cs typeface="Calibri" pitchFamily="34" charset="0"/>
                        </a:rPr>
                        <a:t>NERICA-6, -32, -35, -37, -42, -53, -55, -58, -60, Jaya</a:t>
                      </a:r>
                    </a:p>
                  </a:txBody>
                  <a:tcPr marL="68574" marR="68574" marT="0" marB="0" anchor="ctr"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Mincho"/>
                          <a:cs typeface="Calibri" pitchFamily="34" charset="0"/>
                        </a:rPr>
                        <a:t>416</a:t>
                      </a:r>
                    </a:p>
                  </a:txBody>
                  <a:tcPr marL="68574" marR="68574" marT="0" marB="0" anchor="ctr"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Mincho"/>
                          <a:cs typeface="Calibri" pitchFamily="34" charset="0"/>
                        </a:rPr>
                        <a:t>a</a:t>
                      </a:r>
                    </a:p>
                  </a:txBody>
                  <a:tcPr marL="68574" marR="68574" marT="0" marB="0" anchor="ctr"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Mincho"/>
                          <a:cs typeface="Calibri" pitchFamily="34" charset="0"/>
                        </a:rPr>
                        <a:t>601</a:t>
                      </a:r>
                    </a:p>
                  </a:txBody>
                  <a:tcPr marL="68574" marR="68574" marT="0" marB="0" anchor="ctr"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Mincho"/>
                          <a:cs typeface="Calibri" pitchFamily="34" charset="0"/>
                        </a:rPr>
                        <a:t>a</a:t>
                      </a:r>
                    </a:p>
                  </a:txBody>
                  <a:tcPr marL="68574" marR="68574" marT="0" marB="0" anchor="ctr">
                    <a:solidFill>
                      <a:srgbClr val="333399"/>
                    </a:solidFill>
                  </a:tcPr>
                </a:tc>
              </a:tr>
              <a:tr h="322359">
                <a:tc>
                  <a:txBody>
                    <a:bodyPr/>
                    <a:lstStyle/>
                    <a:p>
                      <a:pPr marL="0" marR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Mincho"/>
                          <a:cs typeface="Calibri" pitchFamily="34" charset="0"/>
                        </a:rPr>
                        <a:t> </a:t>
                      </a:r>
                    </a:p>
                  </a:txBody>
                  <a:tcPr marL="68574" marR="68574" marT="0" marB="0" anchor="ctr"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Mincho"/>
                          <a:cs typeface="Calibri" pitchFamily="34" charset="0"/>
                        </a:rPr>
                        <a:t>48 other lowland NERICAs and IR64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MS Mincho"/>
                        <a:cs typeface="Calibri" pitchFamily="34" charset="0"/>
                      </a:endParaRPr>
                    </a:p>
                  </a:txBody>
                  <a:tcPr marL="68574" marR="68574" marT="0" marB="0" anchor="ctr"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Mincho"/>
                          <a:cs typeface="Calibri" pitchFamily="34" charset="0"/>
                        </a:rPr>
                        <a:t>326</a:t>
                      </a:r>
                    </a:p>
                  </a:txBody>
                  <a:tcPr marL="68574" marR="68574" marT="0" marB="0" anchor="ctr"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Mincho"/>
                          <a:cs typeface="Calibri" pitchFamily="34" charset="0"/>
                        </a:rPr>
                        <a:t>b</a:t>
                      </a:r>
                    </a:p>
                  </a:txBody>
                  <a:tcPr marL="68574" marR="68574" marT="0" marB="0" anchor="ctr"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Mincho"/>
                          <a:cs typeface="Calibri" pitchFamily="34" charset="0"/>
                        </a:rPr>
                        <a:t>477</a:t>
                      </a:r>
                    </a:p>
                  </a:txBody>
                  <a:tcPr marL="68574" marR="68574" marT="0" marB="0" anchor="ctr"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Mincho"/>
                          <a:cs typeface="Calibri" pitchFamily="34" charset="0"/>
                        </a:rPr>
                        <a:t>b</a:t>
                      </a:r>
                    </a:p>
                  </a:txBody>
                  <a:tcPr marL="68574" marR="68574" marT="0" marB="0" anchor="ctr">
                    <a:solidFill>
                      <a:srgbClr val="333399"/>
                    </a:solidFill>
                  </a:tcPr>
                </a:tc>
              </a:tr>
            </a:tbl>
          </a:graphicData>
        </a:graphic>
      </p:graphicFrame>
      <p:sp>
        <p:nvSpPr>
          <p:cNvPr id="12348" name="Rectangle 5"/>
          <p:cNvSpPr>
            <a:spLocks noChangeArrowheads="1"/>
          </p:cNvSpPr>
          <p:nvPr/>
        </p:nvSpPr>
        <p:spPr bwMode="auto">
          <a:xfrm>
            <a:off x="152400" y="609600"/>
            <a:ext cx="89916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latin typeface="+mn-lt"/>
                <a:cs typeface="Calibri" pitchFamily="34" charset="0"/>
              </a:rPr>
              <a:t>TOG5681 most weed suppressive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latin typeface="+mn-lt"/>
                <a:cs typeface="Calibri" pitchFamily="34" charset="0"/>
              </a:rPr>
              <a:t>NERICA-L-6, -32, -35, -37, -42, -53, -55, -58 and 60: superior weed-free and weedy yields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latin typeface="+mn-lt"/>
                <a:cs typeface="Calibri" pitchFamily="34" charset="0"/>
              </a:rPr>
              <a:t>Interspecific breeding: </a:t>
            </a:r>
            <a:r>
              <a:rPr lang="en-US" sz="2400" i="1" dirty="0">
                <a:latin typeface="+mn-lt"/>
                <a:cs typeface="Calibri" pitchFamily="34" charset="0"/>
              </a:rPr>
              <a:t>O. glaberrima </a:t>
            </a:r>
            <a:r>
              <a:rPr lang="en-US" sz="2400" dirty="0">
                <a:latin typeface="+mn-lt"/>
                <a:cs typeface="Calibri" pitchFamily="34" charset="0"/>
              </a:rPr>
              <a:t>improves yield and weed competitiveness of </a:t>
            </a:r>
            <a:r>
              <a:rPr lang="en-US" sz="2400" i="1" dirty="0">
                <a:latin typeface="+mn-lt"/>
                <a:cs typeface="Calibri" pitchFamily="34" charset="0"/>
              </a:rPr>
              <a:t>O. sativa</a:t>
            </a:r>
            <a:r>
              <a:rPr lang="en-US" sz="2400" dirty="0">
                <a:latin typeface="+mn-lt"/>
                <a:cs typeface="Calibri" pitchFamily="34" charset="0"/>
              </a:rPr>
              <a:t>: Jaya good future candidate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latin typeface="+mn-lt"/>
                <a:cs typeface="Calibri" pitchFamily="34" charset="0"/>
              </a:rPr>
              <a:t>Long crop duration benefits weed competitiveness</a:t>
            </a:r>
            <a:endParaRPr lang="fr-FR" sz="2400" dirty="0">
              <a:latin typeface="+mn-lt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563562"/>
          </a:xfrm>
        </p:spPr>
        <p:txBody>
          <a:bodyPr/>
          <a:lstStyle/>
          <a:p>
            <a:r>
              <a:rPr lang="en-US" sz="2800" dirty="0" smtClean="0">
                <a:solidFill>
                  <a:srgbClr val="006600"/>
                </a:solidFill>
              </a:rPr>
              <a:t>Legume species for weed-suppressive fallow rotations or intercrops</a:t>
            </a:r>
            <a:endParaRPr lang="en-US" sz="2800" dirty="0">
              <a:solidFill>
                <a:srgbClr val="0066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6200" y="1173670"/>
          <a:ext cx="8931590" cy="4988559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834198"/>
                <a:gridCol w="794331"/>
                <a:gridCol w="3599709"/>
                <a:gridCol w="2703352"/>
              </a:tblGrid>
              <a:tr h="325120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Species</a:t>
                      </a: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0480" marR="304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/>
                        <a:t>Env</a:t>
                      </a:r>
                      <a:r>
                        <a:rPr lang="en-US" sz="1400" dirty="0" smtClean="0"/>
                        <a:t>.</a:t>
                      </a: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0480" marR="304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Spatial and temporal arrangement 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0480" marR="304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Characteristics and traits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0480" marR="30480" marT="0" marB="0"/>
                </a:tc>
              </a:tr>
              <a:tr h="32512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 err="1"/>
                        <a:t>Aeschynomene</a:t>
                      </a:r>
                      <a:r>
                        <a:rPr lang="en-US" sz="1400" i="1" dirty="0"/>
                        <a:t> </a:t>
                      </a:r>
                      <a:r>
                        <a:rPr lang="en-US" sz="1400" i="1" dirty="0" err="1"/>
                        <a:t>afraspera</a:t>
                      </a:r>
                      <a:endParaRPr lang="en-US" sz="1400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0480" marR="304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RFL</a:t>
                      </a: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0480" marR="304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Off season fallow</a:t>
                      </a: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0480" marR="304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Biomass </a:t>
                      </a:r>
                      <a:r>
                        <a:rPr lang="en-US" sz="1400" dirty="0" smtClean="0"/>
                        <a:t>accumulation</a:t>
                      </a: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0480" marR="30480" marT="0" marB="0"/>
                </a:tc>
              </a:tr>
              <a:tr h="65024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 err="1"/>
                        <a:t>Aeschynomene</a:t>
                      </a:r>
                      <a:r>
                        <a:rPr lang="en-US" sz="1400" i="1" dirty="0"/>
                        <a:t> </a:t>
                      </a:r>
                      <a:r>
                        <a:rPr lang="en-US" sz="1400" i="1" dirty="0" err="1"/>
                        <a:t>histrix</a:t>
                      </a:r>
                      <a:endParaRPr lang="en-US" sz="1400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0480" marR="304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RUL</a:t>
                      </a: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0480" marR="304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Relay seeding or off season fallow, burning of residues</a:t>
                      </a: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0480" marR="304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N accumulation, Forage, Striga control</a:t>
                      </a:r>
                      <a:endParaRPr lang="en-US" sz="14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0480" marR="30480" marT="0" marB="0"/>
                </a:tc>
              </a:tr>
              <a:tr h="32512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/>
                        <a:t>Cajanus cajan</a:t>
                      </a:r>
                      <a:endParaRPr lang="en-US" sz="1400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0480" marR="304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RUL</a:t>
                      </a: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0480" marR="304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Off season fallow, burning or mulching of residues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0480" marR="304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N accumulation</a:t>
                      </a: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0480" marR="30480" marT="0" marB="0"/>
                </a:tc>
              </a:tr>
              <a:tr h="48768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 err="1"/>
                        <a:t>Canavalia</a:t>
                      </a:r>
                      <a:r>
                        <a:rPr lang="en-US" sz="1400" i="1" dirty="0"/>
                        <a:t> </a:t>
                      </a:r>
                      <a:r>
                        <a:rPr lang="en-US" sz="1400" i="1" dirty="0" err="1"/>
                        <a:t>ensiformis</a:t>
                      </a:r>
                      <a:endParaRPr lang="en-US" sz="1400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0480" marR="304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RUL</a:t>
                      </a: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0480" marR="304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Off season fallow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0480" marR="304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N accumulation,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Forage</a:t>
                      </a: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0480" marR="30480" marT="0" marB="0"/>
                </a:tc>
              </a:tr>
              <a:tr h="32512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/>
                        <a:t>Cassia </a:t>
                      </a:r>
                      <a:r>
                        <a:rPr lang="en-US" sz="1400" i="1" dirty="0" err="1"/>
                        <a:t>occidentalis</a:t>
                      </a:r>
                      <a:endParaRPr lang="en-US" sz="1400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0480" marR="304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RUL</a:t>
                      </a: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0480" marR="304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1 year fallow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0480" marR="304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Rhamphicarpa </a:t>
                      </a:r>
                      <a:r>
                        <a:rPr lang="en-US" sz="1400" dirty="0" smtClean="0"/>
                        <a:t>,Striga control</a:t>
                      </a: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0480" marR="30480" marT="0" marB="0"/>
                </a:tc>
              </a:tr>
              <a:tr h="16256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/>
                        <a:t>Crotalaria </a:t>
                      </a:r>
                      <a:r>
                        <a:rPr lang="en-US" sz="1400" i="1" dirty="0" err="1"/>
                        <a:t>anagyroides</a:t>
                      </a:r>
                      <a:endParaRPr lang="en-US" sz="1400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0480" marR="304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RUL</a:t>
                      </a: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0480" marR="304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Off season fallow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0480" marR="304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0480" marR="30480" marT="0" marB="0"/>
                </a:tc>
              </a:tr>
              <a:tr h="32512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/>
                        <a:t>Crotalaria </a:t>
                      </a:r>
                      <a:r>
                        <a:rPr lang="en-US" sz="1400" i="1" dirty="0" err="1"/>
                        <a:t>juncea</a:t>
                      </a:r>
                      <a:endParaRPr lang="en-US" sz="1400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0480" marR="304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RFL/RUL</a:t>
                      </a: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0480" marR="304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Off season fallow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0480" marR="304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0480" marR="30480" marT="0" marB="0"/>
                </a:tc>
              </a:tr>
              <a:tr h="16256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/>
                        <a:t>Crotalaria </a:t>
                      </a:r>
                      <a:r>
                        <a:rPr lang="en-US" sz="1400" i="1" dirty="0" err="1"/>
                        <a:t>ochroleuca</a:t>
                      </a:r>
                      <a:endParaRPr lang="en-US" sz="1400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0480" marR="304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RUL</a:t>
                      </a: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0480" marR="304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Rotation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0480" marR="304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Striga </a:t>
                      </a:r>
                      <a:r>
                        <a:rPr lang="en-US" sz="1400" dirty="0" smtClean="0"/>
                        <a:t>control</a:t>
                      </a: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0480" marR="30480" marT="0" marB="0"/>
                </a:tc>
              </a:tr>
              <a:tr h="32512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/>
                        <a:t>Mucuna spp.</a:t>
                      </a:r>
                      <a:endParaRPr lang="en-US" sz="1400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0480" marR="304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RUL</a:t>
                      </a: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0480" marR="304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Off season fallow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0480" marR="304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N </a:t>
                      </a:r>
                      <a:r>
                        <a:rPr lang="en-US" sz="1400" dirty="0"/>
                        <a:t>accumulation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0480" marR="30480" marT="0" marB="0"/>
                </a:tc>
              </a:tr>
              <a:tr h="32512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 err="1"/>
                        <a:t>Sesbania</a:t>
                      </a:r>
                      <a:r>
                        <a:rPr lang="en-US" sz="1400" i="1" dirty="0"/>
                        <a:t> </a:t>
                      </a:r>
                      <a:r>
                        <a:rPr lang="en-US" sz="1400" i="1" dirty="0" err="1"/>
                        <a:t>rostrata</a:t>
                      </a:r>
                      <a:endParaRPr lang="en-US" sz="1400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0480" marR="304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RFL</a:t>
                      </a: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0480" marR="304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Off season fallow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0480" marR="304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Biomass </a:t>
                      </a:r>
                      <a:r>
                        <a:rPr lang="en-US" sz="1400" dirty="0" smtClean="0"/>
                        <a:t>accumulation</a:t>
                      </a: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0480" marR="30480" marT="0" marB="0"/>
                </a:tc>
              </a:tr>
              <a:tr h="32512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/>
                        <a:t>Stylosanthes guianensis</a:t>
                      </a:r>
                      <a:endParaRPr lang="en-US" sz="1400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0480" marR="304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RUL</a:t>
                      </a: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0480" marR="304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Relay seeding or off season fallow, burning of residues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0480" marR="304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N accumulation, Striga control</a:t>
                      </a:r>
                      <a:endParaRPr lang="en-US" sz="14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0480" marR="304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R Trip-2 (Small).jpg"/>
          <p:cNvPicPr>
            <a:picLocks noChangeAspect="1"/>
          </p:cNvPicPr>
          <p:nvPr/>
        </p:nvPicPr>
        <p:blipFill>
          <a:blip r:embed="rId2" cstate="print">
            <a:lum bright="29000"/>
          </a:blip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Weed Management</a:t>
            </a:r>
            <a:endParaRPr lang="en-US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382000" cy="3505200"/>
          </a:xfrm>
        </p:spPr>
        <p:txBody>
          <a:bodyPr/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management strategy to use?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Combinations of </a:t>
            </a:r>
            <a:r>
              <a:rPr lang="en-US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preventive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curative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Reducing /avoiding weed </a:t>
            </a:r>
            <a:r>
              <a:rPr lang="en-US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seed bank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(incl. vegetative structures of perennials) of the soil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Integrated approaches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Targeting specific weed problems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Adapted to farming- and eco-system, farmer preferences and resource-endowment level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3962400"/>
            <a:ext cx="8458200" cy="646331"/>
          </a:xfrm>
          <a:prstGeom prst="rect">
            <a:avLst/>
          </a:prstGeom>
          <a:solidFill>
            <a:srgbClr val="006600">
              <a:alpha val="60000"/>
            </a:srgbClr>
          </a:solidFill>
          <a:ln w="15875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you know which weed management strategy to use? What considerations to make?</a:t>
            </a:r>
            <a:endParaRPr lang="en-US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6600"/>
                </a:solidFill>
              </a:rPr>
              <a:t>Weed Management</a:t>
            </a:r>
            <a:endParaRPr lang="en-US" dirty="0">
              <a:solidFill>
                <a:srgbClr val="0066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8600" y="609600"/>
          <a:ext cx="8610600" cy="5600699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2250686"/>
                <a:gridCol w="866649"/>
                <a:gridCol w="2385283"/>
                <a:gridCol w="3107982"/>
              </a:tblGrid>
              <a:tr h="21456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/>
                        <a:t>Weed control method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19" marR="5291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err="1" smtClean="0"/>
                        <a:t>Env</a:t>
                      </a:r>
                      <a:r>
                        <a:rPr lang="en-GB" sz="1400" dirty="0" smtClean="0"/>
                        <a:t>.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19" marR="5291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/>
                        <a:t>Advantage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19" marR="5291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/>
                        <a:t>Main disadvantages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19" marR="52919" marT="0" marB="0"/>
                </a:tc>
              </a:tr>
              <a:tr h="44391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/>
                        <a:t>Hand weeding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19" marR="5291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 smtClean="0"/>
                        <a:t>All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19" marR="5291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/>
                        <a:t>Highly effective, prevents weed seed production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19" marR="5291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/>
                        <a:t>Labour intensive, negatively affecting women and children.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19" marR="52919" marT="0" marB="0"/>
                </a:tc>
              </a:tr>
              <a:tr h="44391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/>
                        <a:t>Controlled flooding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19" marR="5291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 smtClean="0"/>
                        <a:t>IL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19" marR="5291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/>
                        <a:t>Controls most weed species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19" marR="5291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/>
                        <a:t>Requires large amounts of water, good infrastructure and equipment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19" marR="52919" marT="0" marB="0"/>
                </a:tc>
              </a:tr>
              <a:tr h="67326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/>
                        <a:t>Pre- or post-season fires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19" marR="5291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 smtClean="0"/>
                        <a:t>All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19" marR="5291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/>
                        <a:t>Can reduce seed production and soil seed bank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19" marR="5291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/>
                        <a:t>Ineffective for species like </a:t>
                      </a:r>
                      <a:r>
                        <a:rPr lang="en-GB" sz="1400" i="1" dirty="0"/>
                        <a:t>C. </a:t>
                      </a:r>
                      <a:r>
                        <a:rPr lang="en-GB" sz="1400" i="1" dirty="0" err="1"/>
                        <a:t>odorata</a:t>
                      </a:r>
                      <a:r>
                        <a:rPr lang="en-GB" sz="1400" i="1" dirty="0"/>
                        <a:t> </a:t>
                      </a:r>
                      <a:r>
                        <a:rPr lang="en-GB" sz="1400" dirty="0"/>
                        <a:t>and </a:t>
                      </a:r>
                      <a:r>
                        <a:rPr lang="en-GB" sz="1400" i="1" dirty="0" smtClean="0"/>
                        <a:t>I. </a:t>
                      </a:r>
                      <a:r>
                        <a:rPr lang="en-GB" sz="1400" i="1" dirty="0" err="1" smtClean="0"/>
                        <a:t>cylindrica</a:t>
                      </a:r>
                      <a:r>
                        <a:rPr lang="en-GB" sz="1400" dirty="0"/>
                        <a:t>; can cause soil degradation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19" marR="52919" marT="0" marB="0"/>
                </a:tc>
              </a:tr>
              <a:tr h="67326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/>
                        <a:t>Mechanical weeding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19" marR="5291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 smtClean="0"/>
                        <a:t>All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19" marR="5291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/>
                        <a:t>Effective, prevents weed seed production, relatively quick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19" marR="5291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/>
                        <a:t>Requires availability of implements, less effective in controlling weeds in the row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19" marR="52919" marT="0" marB="0"/>
                </a:tc>
              </a:tr>
              <a:tr h="90261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/>
                        <a:t>Chemical weed control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19" marR="5291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 smtClean="0"/>
                        <a:t>All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19" marR="5291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/>
                        <a:t>Effective when applied well, labour-saving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19" marR="5291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/>
                        <a:t>High market dependence, requires equipments and know-how, risk of development of herbicide resistant weeds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19" marR="52919" marT="0" marB="0"/>
                </a:tc>
              </a:tr>
              <a:tr h="113196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/>
                        <a:t>Improved rice cultivars (weed competitive or parasite resistant)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19" marR="5291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 smtClean="0"/>
                        <a:t>All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19" marR="5291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/>
                        <a:t>Effective, cheap and labour-saving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19" marR="5291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/>
                        <a:t>Requires combination with other genetic traits (e.g. grain quality, stress resilience)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19" marR="52919" marT="0" marB="0"/>
                </a:tc>
              </a:tr>
              <a:tr h="67326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/>
                        <a:t>Crop rotations, intercropping, improved fallow 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19" marR="5291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 smtClean="0"/>
                        <a:t>RUL/RFL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19" marR="5291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/>
                        <a:t>Provide basis of ecologically balanced, resilient systems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19" marR="5291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/>
                        <a:t>Requires land area; risk of competition with rice crop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19" marR="52919" marT="0" marB="0"/>
                </a:tc>
              </a:tr>
              <a:tr h="44391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/>
                        <a:t>Integrated weed management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19" marR="5291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 smtClean="0"/>
                        <a:t>All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19" marR="5291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/>
                        <a:t>Effective and putatively sustainable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19" marR="5291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/>
                        <a:t>Labour and knowledge intensive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19" marR="52919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8242"/>
            <a:ext cx="9144000" cy="563562"/>
          </a:xfrm>
        </p:spPr>
        <p:txBody>
          <a:bodyPr/>
          <a:lstStyle/>
          <a:p>
            <a:r>
              <a:rPr lang="en-US" dirty="0" smtClean="0">
                <a:solidFill>
                  <a:srgbClr val="006600"/>
                </a:solidFill>
              </a:rPr>
              <a:t>Weed Management – Video 2</a:t>
            </a:r>
            <a:br>
              <a:rPr lang="en-US" dirty="0" smtClean="0">
                <a:solidFill>
                  <a:srgbClr val="006600"/>
                </a:solidFill>
              </a:rPr>
            </a:br>
            <a:r>
              <a:rPr lang="en-US" i="1" u="sng" dirty="0" smtClean="0">
                <a:solidFill>
                  <a:srgbClr val="006600"/>
                </a:solidFill>
              </a:rPr>
              <a:t>Effective Weed Management</a:t>
            </a:r>
            <a:endParaRPr lang="en-US" i="1" u="sng" dirty="0">
              <a:solidFill>
                <a:srgbClr val="00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6600"/>
                </a:solidFill>
              </a:rPr>
              <a:t>Herbicides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915400" cy="5135563"/>
          </a:xfrm>
        </p:spPr>
        <p:txBody>
          <a:bodyPr/>
          <a:lstStyle/>
          <a:p>
            <a:r>
              <a:rPr lang="en-US" sz="2400" dirty="0" smtClean="0"/>
              <a:t>Ecosystem: upland, lowland (rainfed or irrigated)</a:t>
            </a:r>
          </a:p>
          <a:p>
            <a:r>
              <a:rPr lang="en-US" sz="2400" dirty="0" smtClean="0"/>
              <a:t>Timing: pre-emergence or post-emergence</a:t>
            </a:r>
          </a:p>
          <a:p>
            <a:r>
              <a:rPr lang="en-US" sz="2400" dirty="0" smtClean="0"/>
              <a:t>Target: broad-spectrum or specific (i.e. grasses, sedges or broad-leaved species)</a:t>
            </a:r>
          </a:p>
          <a:p>
            <a:endParaRPr lang="en-US" dirty="0" smtClean="0"/>
          </a:p>
          <a:p>
            <a:r>
              <a:rPr lang="en-US" sz="2400" dirty="0" smtClean="0"/>
              <a:t>Water management: drainage or irrigation</a:t>
            </a:r>
          </a:p>
          <a:p>
            <a:r>
              <a:rPr lang="en-US" sz="2400" dirty="0" smtClean="0"/>
              <a:t>Equipment: sprayer and protective gear</a:t>
            </a:r>
          </a:p>
          <a:p>
            <a:r>
              <a:rPr lang="en-US" sz="2400" dirty="0" smtClean="0"/>
              <a:t>Application rates: concentrations and application speed</a:t>
            </a:r>
          </a:p>
          <a:p>
            <a:r>
              <a:rPr lang="en-US" sz="2400" dirty="0" smtClean="0"/>
              <a:t>Timing: presence or absence or rice, leaf-stage of weed</a:t>
            </a:r>
          </a:p>
          <a:p>
            <a:r>
              <a:rPr lang="en-US" sz="2400" b="1" dirty="0" smtClean="0">
                <a:solidFill>
                  <a:srgbClr val="006600"/>
                </a:solidFill>
              </a:rPr>
              <a:t>Never</a:t>
            </a:r>
            <a:r>
              <a:rPr lang="en-US" sz="2400" dirty="0" smtClean="0">
                <a:solidFill>
                  <a:srgbClr val="006600"/>
                </a:solidFill>
              </a:rPr>
              <a:t> use it as stand-alone measure, or use it continuously: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dirty="0" smtClean="0">
                <a:solidFill>
                  <a:srgbClr val="006600"/>
                </a:solidFill>
              </a:rPr>
              <a:t>Build up of species not targeted/ changing weed composition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dirty="0" smtClean="0">
                <a:solidFill>
                  <a:srgbClr val="006600"/>
                </a:solidFill>
              </a:rPr>
              <a:t>Development of herbicide tolerant weed ecotypes</a:t>
            </a:r>
            <a:endParaRPr lang="en-US" sz="2000" dirty="0">
              <a:solidFill>
                <a:srgbClr val="0066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621268"/>
            <a:ext cx="8534400" cy="369332"/>
          </a:xfrm>
          <a:prstGeom prst="rect">
            <a:avLst/>
          </a:prstGeom>
          <a:solidFill>
            <a:srgbClr val="006600">
              <a:alpha val="60000"/>
            </a:srgbClr>
          </a:solidFill>
          <a:ln w="15875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important considerations for the </a:t>
            </a:r>
            <a:r>
              <a:rPr lang="en-US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choice</a:t>
            </a:r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herbicides?</a:t>
            </a:r>
            <a:endParaRPr lang="en-US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2819400"/>
            <a:ext cx="8534400" cy="369332"/>
          </a:xfrm>
          <a:prstGeom prst="rect">
            <a:avLst/>
          </a:prstGeom>
          <a:solidFill>
            <a:srgbClr val="006600">
              <a:alpha val="60000"/>
            </a:srgbClr>
          </a:solidFill>
          <a:ln w="15875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important considerations for the </a:t>
            </a:r>
            <a:r>
              <a:rPr lang="en-US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</a:t>
            </a:r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herbicides?</a:t>
            </a:r>
            <a:endParaRPr lang="en-US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</p:spPr>
        <p:txBody>
          <a:bodyPr/>
          <a:lstStyle/>
          <a:p>
            <a:r>
              <a:rPr lang="en-US" dirty="0" smtClean="0">
                <a:solidFill>
                  <a:srgbClr val="006600"/>
                </a:solidFill>
              </a:rPr>
              <a:t>Herbicides</a:t>
            </a:r>
            <a:endParaRPr lang="en-US" dirty="0">
              <a:solidFill>
                <a:srgbClr val="0066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6595" y="408523"/>
          <a:ext cx="9131693" cy="5822350"/>
        </p:xfrm>
        <a:graphic>
          <a:graphicData uri="http://schemas.openxmlformats.org/drawingml/2006/table">
            <a:tbl>
              <a:tblPr/>
              <a:tblGrid>
                <a:gridCol w="793179"/>
                <a:gridCol w="1085674"/>
                <a:gridCol w="1083219"/>
                <a:gridCol w="1698362"/>
                <a:gridCol w="658149"/>
                <a:gridCol w="3813110"/>
              </a:tblGrid>
              <a:tr h="3048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3" marR="864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latin typeface="+mn-lt"/>
                          <a:ea typeface="Calibri"/>
                          <a:cs typeface="Times New Roman"/>
                        </a:rPr>
                        <a:t>Upland</a:t>
                      </a:r>
                      <a:endParaRPr lang="en-US" sz="13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643" marR="864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1" dirty="0">
                          <a:latin typeface="Arial"/>
                          <a:ea typeface="Calibri"/>
                          <a:cs typeface="Times New Roman"/>
                        </a:rPr>
                        <a:t>Lowland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3" marR="864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1">
                          <a:latin typeface="Arial"/>
                          <a:ea typeface="Calibri"/>
                          <a:cs typeface="Times New Roman"/>
                        </a:rPr>
                        <a:t>Example of products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3" marR="864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1" dirty="0">
                          <a:latin typeface="Arial"/>
                          <a:ea typeface="Calibri"/>
                          <a:cs typeface="Times New Roman"/>
                        </a:rPr>
                        <a:t>Target 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3" marR="864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1" dirty="0">
                          <a:latin typeface="Arial"/>
                          <a:ea typeface="Calibri"/>
                          <a:cs typeface="Times New Roman"/>
                        </a:rPr>
                        <a:t>Known exceptions</a:t>
                      </a:r>
                      <a:r>
                        <a:rPr lang="en-GB" sz="1300" b="1" baseline="30000" dirty="0"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3" marR="864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7132">
                <a:tc rowSpan="6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latin typeface="Arial"/>
                          <a:ea typeface="Calibri"/>
                          <a:cs typeface="Times New Roman"/>
                        </a:rPr>
                        <a:t>Post-emergence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3" marR="8643" marT="0" marB="0" vert="vert27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dirty="0">
                          <a:latin typeface="Arial"/>
                          <a:ea typeface="Calibri"/>
                          <a:cs typeface="Times New Roman"/>
                        </a:rPr>
                        <a:t>2,4-D amine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3" marR="8643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latin typeface="Arial"/>
                          <a:ea typeface="Calibri"/>
                          <a:cs typeface="Times New Roman"/>
                        </a:rPr>
                        <a:t>2,4-D amine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3" marR="8643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latin typeface="Arial"/>
                          <a:ea typeface="Calibri"/>
                          <a:cs typeface="Times New Roman"/>
                        </a:rPr>
                        <a:t>Herbazol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3" marR="8643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latin typeface="Arial"/>
                          <a:ea typeface="Calibri"/>
                          <a:cs typeface="Times New Roman"/>
                        </a:rPr>
                        <a:t>B,S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3" marR="8643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i="1">
                          <a:latin typeface="Arial"/>
                          <a:ea typeface="Calibri"/>
                          <a:cs typeface="Times New Roman"/>
                        </a:rPr>
                        <a:t>Commelina benghalensis</a:t>
                      </a:r>
                      <a:r>
                        <a:rPr lang="en-GB" sz="1300">
                          <a:latin typeface="Arial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en-GB" sz="1300" i="1">
                          <a:latin typeface="Arial"/>
                          <a:ea typeface="Calibri"/>
                          <a:cs typeface="Times New Roman"/>
                        </a:rPr>
                        <a:t> Euphorbia heterophylla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3" marR="8643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2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dirty="0" err="1">
                          <a:latin typeface="Arial"/>
                          <a:ea typeface="Calibri"/>
                          <a:cs typeface="Times New Roman"/>
                        </a:rPr>
                        <a:t>bentazon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3" marR="86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latin typeface="Arial"/>
                          <a:ea typeface="Calibri"/>
                          <a:cs typeface="Times New Roman"/>
                        </a:rPr>
                        <a:t>bentazon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3" marR="86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latin typeface="Arial"/>
                          <a:ea typeface="Calibri"/>
                          <a:cs typeface="Times New Roman"/>
                        </a:rPr>
                        <a:t>Basagran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3" marR="86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latin typeface="Arial"/>
                          <a:ea typeface="Calibri"/>
                          <a:cs typeface="Times New Roman"/>
                        </a:rPr>
                        <a:t>B,S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3" marR="86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3" marR="86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2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latin typeface="Arial"/>
                          <a:ea typeface="Calibri"/>
                          <a:cs typeface="Times New Roman"/>
                        </a:rPr>
                        <a:t>MCPA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3" marR="86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dirty="0">
                          <a:latin typeface="Arial"/>
                          <a:ea typeface="Calibri"/>
                          <a:cs typeface="Times New Roman"/>
                        </a:rPr>
                        <a:t>MCPA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3" marR="86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latin typeface="Arial"/>
                          <a:ea typeface="Calibri"/>
                          <a:cs typeface="Times New Roman"/>
                        </a:rPr>
                        <a:t>Herbit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3" marR="86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latin typeface="Arial"/>
                          <a:ea typeface="Calibri"/>
                          <a:cs typeface="Times New Roman"/>
                        </a:rPr>
                        <a:t>B,S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3" marR="86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3" marR="86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2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3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8643" marR="86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latin typeface="Arial"/>
                          <a:ea typeface="Calibri"/>
                          <a:cs typeface="Times New Roman"/>
                        </a:rPr>
                        <a:t>molinate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3" marR="86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dirty="0" err="1">
                          <a:latin typeface="Arial"/>
                          <a:ea typeface="Calibri"/>
                          <a:cs typeface="Times New Roman"/>
                        </a:rPr>
                        <a:t>Ordram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3" marR="86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latin typeface="Arial"/>
                          <a:ea typeface="Calibri"/>
                          <a:cs typeface="Times New Roman"/>
                        </a:rPr>
                        <a:t>G,S,(B)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3" marR="86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i="1">
                          <a:latin typeface="Arial"/>
                          <a:ea typeface="Calibri"/>
                          <a:cs typeface="Times New Roman"/>
                        </a:rPr>
                        <a:t>Ischaemum rugosum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3" marR="86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6528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latin typeface="Arial"/>
                          <a:ea typeface="Calibri"/>
                          <a:cs typeface="Times New Roman"/>
                        </a:rPr>
                        <a:t>propanil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3" marR="86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dirty="0">
                          <a:latin typeface="Arial"/>
                          <a:ea typeface="Calibri"/>
                          <a:cs typeface="Times New Roman"/>
                        </a:rPr>
                        <a:t>propanil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3" marR="86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dirty="0" err="1">
                          <a:latin typeface="Arial"/>
                          <a:ea typeface="Calibri"/>
                          <a:cs typeface="Times New Roman"/>
                        </a:rPr>
                        <a:t>Stam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3" marR="86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dirty="0">
                          <a:latin typeface="Arial"/>
                          <a:ea typeface="Calibri"/>
                          <a:cs typeface="Times New Roman"/>
                        </a:rPr>
                        <a:t>G,(B, S)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3" marR="86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i="1" dirty="0">
                          <a:latin typeface="Arial"/>
                          <a:ea typeface="Calibri"/>
                          <a:cs typeface="Times New Roman"/>
                        </a:rPr>
                        <a:t>Oryza barthii</a:t>
                      </a:r>
                      <a:r>
                        <a:rPr lang="en-GB" sz="1300" dirty="0">
                          <a:latin typeface="Arial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GB" sz="1300" i="1" dirty="0">
                          <a:latin typeface="Arial"/>
                          <a:ea typeface="Calibri"/>
                          <a:cs typeface="Times New Roman"/>
                        </a:rPr>
                        <a:t>Rottboellia cochinchinensis</a:t>
                      </a:r>
                      <a:r>
                        <a:rPr lang="en-GB" sz="1300" dirty="0">
                          <a:latin typeface="Arial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GB" sz="1300" i="1" dirty="0">
                          <a:latin typeface="Arial"/>
                          <a:ea typeface="Calibri"/>
                          <a:cs typeface="Times New Roman"/>
                        </a:rPr>
                        <a:t>C. </a:t>
                      </a:r>
                      <a:r>
                        <a:rPr lang="en-GB" sz="1300" i="1" dirty="0" err="1">
                          <a:latin typeface="Arial"/>
                          <a:ea typeface="Calibri"/>
                          <a:cs typeface="Times New Roman"/>
                        </a:rPr>
                        <a:t>benghalensis</a:t>
                      </a:r>
                      <a:r>
                        <a:rPr lang="en-GB" sz="1300" dirty="0">
                          <a:latin typeface="Arial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GB" sz="1300" i="1" dirty="0">
                          <a:latin typeface="Arial"/>
                          <a:ea typeface="Calibri"/>
                          <a:cs typeface="Times New Roman"/>
                        </a:rPr>
                        <a:t>Eclipta prostrata</a:t>
                      </a:r>
                      <a:r>
                        <a:rPr lang="en-GB" sz="1300" dirty="0">
                          <a:latin typeface="Arial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GB" sz="1300" i="1" dirty="0" err="1">
                          <a:latin typeface="Arial"/>
                          <a:ea typeface="Calibri"/>
                          <a:cs typeface="Times New Roman"/>
                        </a:rPr>
                        <a:t>Trianthema</a:t>
                      </a:r>
                      <a:r>
                        <a:rPr lang="en-GB" sz="1300" i="1" dirty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300" i="1" dirty="0" err="1">
                          <a:latin typeface="Arial"/>
                          <a:ea typeface="Calibri"/>
                          <a:cs typeface="Times New Roman"/>
                        </a:rPr>
                        <a:t>portulacastrum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3" marR="86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2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latin typeface="Arial"/>
                          <a:ea typeface="Calibri"/>
                          <a:cs typeface="Times New Roman"/>
                        </a:rPr>
                        <a:t>triclopyr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3" marR="86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3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8643" marR="86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latin typeface="Arial"/>
                          <a:ea typeface="Calibri"/>
                          <a:cs typeface="Times New Roman"/>
                        </a:rPr>
                        <a:t>Garlon, 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3" marR="86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latin typeface="Arial"/>
                          <a:ea typeface="Calibri"/>
                          <a:cs typeface="Times New Roman"/>
                        </a:rPr>
                        <a:t>B,S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3" marR="86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3" marR="86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8688">
                <a:tc rowSpan="7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latin typeface="Arial"/>
                          <a:ea typeface="Calibri"/>
                          <a:cs typeface="Times New Roman"/>
                        </a:rPr>
                        <a:t>Pre-/ post-emergence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3" marR="8643" marT="0" marB="0" vert="vert2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3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8643" marR="864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latin typeface="Arial"/>
                          <a:ea typeface="Calibri"/>
                          <a:cs typeface="Times New Roman"/>
                        </a:rPr>
                        <a:t>bensulfuron 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3" marR="864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latin typeface="Arial"/>
                          <a:ea typeface="Calibri"/>
                          <a:cs typeface="Times New Roman"/>
                        </a:rPr>
                        <a:t>Londax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3" marR="864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latin typeface="Arial"/>
                          <a:ea typeface="Calibri"/>
                          <a:cs typeface="Times New Roman"/>
                        </a:rPr>
                        <a:t>B,S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3" marR="864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3" marR="864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4304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latin typeface="Arial"/>
                          <a:ea typeface="Calibri"/>
                          <a:cs typeface="Times New Roman"/>
                        </a:rPr>
                        <a:t>butachlor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3" marR="86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latin typeface="Arial"/>
                          <a:ea typeface="Calibri"/>
                          <a:cs typeface="Times New Roman"/>
                        </a:rPr>
                        <a:t>butachlor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3" marR="86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latin typeface="Arial"/>
                          <a:ea typeface="Calibri"/>
                          <a:cs typeface="Times New Roman"/>
                        </a:rPr>
                        <a:t>Machete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3" marR="86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latin typeface="Arial"/>
                          <a:ea typeface="Calibri"/>
                          <a:cs typeface="Times New Roman"/>
                        </a:rPr>
                        <a:t>B,S,G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3" marR="86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i="1" dirty="0">
                          <a:latin typeface="Arial"/>
                          <a:ea typeface="Calibri"/>
                          <a:cs typeface="Times New Roman"/>
                        </a:rPr>
                        <a:t>Leersia hexandra</a:t>
                      </a:r>
                      <a:r>
                        <a:rPr lang="en-GB" sz="1300" dirty="0">
                          <a:latin typeface="Arial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GB" sz="1300" i="1" dirty="0">
                          <a:latin typeface="Arial"/>
                          <a:ea typeface="Calibri"/>
                          <a:cs typeface="Times New Roman"/>
                        </a:rPr>
                        <a:t>O. barthii</a:t>
                      </a:r>
                      <a:r>
                        <a:rPr lang="en-GB" sz="1300" dirty="0">
                          <a:latin typeface="Arial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GB" sz="1300" i="1" dirty="0">
                          <a:latin typeface="Arial"/>
                          <a:ea typeface="Calibri"/>
                          <a:cs typeface="Times New Roman"/>
                        </a:rPr>
                        <a:t>R.</a:t>
                      </a:r>
                      <a:r>
                        <a:rPr lang="en-GB" sz="1300" dirty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300" i="1" dirty="0">
                          <a:latin typeface="Arial"/>
                          <a:ea typeface="Calibri"/>
                          <a:cs typeface="Times New Roman"/>
                        </a:rPr>
                        <a:t>cochinchinensis</a:t>
                      </a:r>
                      <a:r>
                        <a:rPr lang="en-GB" sz="1300" dirty="0">
                          <a:latin typeface="Arial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en-GB" sz="1300" i="1" dirty="0">
                          <a:latin typeface="Arial"/>
                          <a:ea typeface="Calibri"/>
                          <a:cs typeface="Times New Roman"/>
                        </a:rPr>
                        <a:t> C. </a:t>
                      </a:r>
                      <a:r>
                        <a:rPr lang="en-GB" sz="1300" i="1" dirty="0" err="1">
                          <a:latin typeface="Arial"/>
                          <a:ea typeface="Calibri"/>
                          <a:cs typeface="Times New Roman"/>
                        </a:rPr>
                        <a:t>benghalensis</a:t>
                      </a:r>
                      <a:r>
                        <a:rPr lang="en-GB" sz="1300" dirty="0">
                          <a:latin typeface="Arial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GB" sz="1300" i="1" dirty="0">
                          <a:latin typeface="Arial"/>
                          <a:ea typeface="Calibri"/>
                          <a:cs typeface="Times New Roman"/>
                        </a:rPr>
                        <a:t>E. prostrata</a:t>
                      </a:r>
                      <a:r>
                        <a:rPr lang="en-GB" sz="1300" dirty="0">
                          <a:latin typeface="Arial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GB" sz="1300" i="1" dirty="0">
                          <a:latin typeface="Arial"/>
                          <a:ea typeface="Calibri"/>
                          <a:cs typeface="Times New Roman"/>
                        </a:rPr>
                        <a:t>T. </a:t>
                      </a:r>
                      <a:r>
                        <a:rPr lang="en-GB" sz="1300" i="1" dirty="0" err="1">
                          <a:latin typeface="Arial"/>
                          <a:ea typeface="Calibri"/>
                          <a:cs typeface="Times New Roman"/>
                        </a:rPr>
                        <a:t>portulacastrum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3" marR="86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2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3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8643" marR="86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latin typeface="Arial"/>
                          <a:ea typeface="Calibri"/>
                          <a:cs typeface="Times New Roman"/>
                        </a:rPr>
                        <a:t>glyphosate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3" marR="86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latin typeface="Arial"/>
                          <a:ea typeface="Calibri"/>
                          <a:cs typeface="Times New Roman"/>
                        </a:rPr>
                        <a:t>Round-up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3" marR="86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latin typeface="Arial"/>
                          <a:ea typeface="Calibri"/>
                          <a:cs typeface="Times New Roman"/>
                        </a:rPr>
                        <a:t>B, S, G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3" marR="86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3" marR="86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2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3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8643" marR="86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latin typeface="Arial"/>
                          <a:ea typeface="Calibri"/>
                          <a:cs typeface="Times New Roman"/>
                        </a:rPr>
                        <a:t>paraquat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3" marR="86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latin typeface="Arial"/>
                          <a:ea typeface="Calibri"/>
                          <a:cs typeface="Times New Roman"/>
                        </a:rPr>
                        <a:t>Gramoxone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3" marR="86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latin typeface="Arial"/>
                          <a:ea typeface="Calibri"/>
                          <a:cs typeface="Times New Roman"/>
                        </a:rPr>
                        <a:t>B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3" marR="86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3" marR="86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155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latin typeface="Arial"/>
                          <a:ea typeface="Calibri"/>
                          <a:cs typeface="Times New Roman"/>
                        </a:rPr>
                        <a:t>piperophos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3" marR="86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latin typeface="Arial"/>
                          <a:ea typeface="Calibri"/>
                          <a:cs typeface="Times New Roman"/>
                        </a:rPr>
                        <a:t>piperophos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3" marR="86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latin typeface="Arial"/>
                          <a:ea typeface="Calibri"/>
                          <a:cs typeface="Times New Roman"/>
                        </a:rPr>
                        <a:t>Rilof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3" marR="86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latin typeface="Arial"/>
                          <a:ea typeface="Calibri"/>
                          <a:cs typeface="Times New Roman"/>
                        </a:rPr>
                        <a:t>G,S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3" marR="86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i="1" dirty="0">
                          <a:latin typeface="Arial"/>
                          <a:ea typeface="Calibri"/>
                          <a:cs typeface="Times New Roman"/>
                        </a:rPr>
                        <a:t>Fimbristylis littoralis</a:t>
                      </a:r>
                      <a:r>
                        <a:rPr lang="en-GB" sz="1300" dirty="0">
                          <a:latin typeface="Arial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GB" sz="1300" i="1" dirty="0" err="1">
                          <a:latin typeface="Arial"/>
                          <a:ea typeface="Calibri"/>
                          <a:cs typeface="Times New Roman"/>
                        </a:rPr>
                        <a:t>Eleusine</a:t>
                      </a:r>
                      <a:r>
                        <a:rPr lang="en-GB" sz="1300" i="1" dirty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300" i="1" dirty="0" err="1">
                          <a:latin typeface="Arial"/>
                          <a:ea typeface="Calibri"/>
                          <a:cs typeface="Times New Roman"/>
                        </a:rPr>
                        <a:t>indica</a:t>
                      </a:r>
                      <a:r>
                        <a:rPr lang="en-GB" sz="1300" dirty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3" marR="86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2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3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8643" marR="86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latin typeface="Arial"/>
                          <a:ea typeface="Calibri"/>
                          <a:cs typeface="Times New Roman"/>
                        </a:rPr>
                        <a:t>quinclorac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3" marR="86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latin typeface="Arial"/>
                          <a:ea typeface="Calibri"/>
                          <a:cs typeface="Times New Roman"/>
                        </a:rPr>
                        <a:t>Facet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3" marR="86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latin typeface="Arial"/>
                          <a:ea typeface="Calibri"/>
                          <a:cs typeface="Times New Roman"/>
                        </a:rPr>
                        <a:t>G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3" marR="86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3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8643" marR="86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6528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latin typeface="Arial"/>
                          <a:ea typeface="Calibri"/>
                          <a:cs typeface="Times New Roman"/>
                        </a:rPr>
                        <a:t>thiobencarb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3" marR="86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latin typeface="Arial"/>
                          <a:ea typeface="Calibri"/>
                          <a:cs typeface="Times New Roman"/>
                        </a:rPr>
                        <a:t>thiobencarb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3" marR="86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latin typeface="Arial"/>
                          <a:ea typeface="Calibri"/>
                          <a:cs typeface="Times New Roman"/>
                        </a:rPr>
                        <a:t>Saturn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3" marR="86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latin typeface="Arial"/>
                          <a:ea typeface="Calibri"/>
                          <a:cs typeface="Times New Roman"/>
                        </a:rPr>
                        <a:t>B,S,G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3" marR="86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i="1" dirty="0">
                          <a:latin typeface="Arial"/>
                          <a:ea typeface="Calibri"/>
                          <a:cs typeface="Times New Roman"/>
                        </a:rPr>
                        <a:t>L. hexandra</a:t>
                      </a:r>
                      <a:r>
                        <a:rPr lang="en-GB" sz="1300" dirty="0">
                          <a:latin typeface="Arial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GB" sz="1300" i="1" dirty="0">
                          <a:latin typeface="Arial"/>
                          <a:ea typeface="Calibri"/>
                          <a:cs typeface="Times New Roman"/>
                        </a:rPr>
                        <a:t>O. barthii</a:t>
                      </a:r>
                      <a:r>
                        <a:rPr lang="en-GB" sz="1300" dirty="0">
                          <a:latin typeface="Arial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GB" sz="1300" i="1" dirty="0">
                          <a:latin typeface="Arial"/>
                          <a:ea typeface="Calibri"/>
                          <a:cs typeface="Times New Roman"/>
                        </a:rPr>
                        <a:t>R.</a:t>
                      </a:r>
                      <a:r>
                        <a:rPr lang="en-GB" sz="1300" dirty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300" i="1" dirty="0">
                          <a:latin typeface="Arial"/>
                          <a:ea typeface="Calibri"/>
                          <a:cs typeface="Times New Roman"/>
                        </a:rPr>
                        <a:t>cochinchinensis</a:t>
                      </a:r>
                      <a:r>
                        <a:rPr lang="en-GB" sz="1300" dirty="0">
                          <a:latin typeface="Arial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GB" sz="1300" i="1" dirty="0">
                          <a:latin typeface="Arial"/>
                          <a:ea typeface="Calibri"/>
                          <a:cs typeface="Times New Roman"/>
                        </a:rPr>
                        <a:t>Ageratum </a:t>
                      </a:r>
                      <a:r>
                        <a:rPr lang="en-GB" sz="1300" i="1" dirty="0" err="1">
                          <a:latin typeface="Arial"/>
                          <a:ea typeface="Calibri"/>
                          <a:cs typeface="Times New Roman"/>
                        </a:rPr>
                        <a:t>conyzoides</a:t>
                      </a:r>
                      <a:r>
                        <a:rPr lang="en-GB" sz="1300" dirty="0">
                          <a:latin typeface="Arial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GB" sz="1300" i="1" dirty="0">
                          <a:latin typeface="Arial"/>
                          <a:ea typeface="Calibri"/>
                          <a:cs typeface="Times New Roman"/>
                        </a:rPr>
                        <a:t>C. </a:t>
                      </a:r>
                      <a:r>
                        <a:rPr lang="en-GB" sz="1300" i="1" dirty="0" err="1">
                          <a:latin typeface="Arial"/>
                          <a:ea typeface="Calibri"/>
                          <a:cs typeface="Times New Roman"/>
                        </a:rPr>
                        <a:t>benghalensis</a:t>
                      </a:r>
                      <a:r>
                        <a:rPr lang="en-GB" sz="1300" dirty="0">
                          <a:latin typeface="Arial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GB" sz="1300" i="1" dirty="0">
                          <a:latin typeface="Arial"/>
                          <a:ea typeface="Calibri"/>
                          <a:cs typeface="Times New Roman"/>
                        </a:rPr>
                        <a:t>E. prostrata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3" marR="86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7132">
                <a:tc rowSpan="4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latin typeface="Arial"/>
                          <a:ea typeface="Calibri"/>
                          <a:cs typeface="Times New Roman"/>
                        </a:rPr>
                        <a:t>Pre-emergence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3" marR="8643" marT="0" marB="0" vert="vert2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latin typeface="Arial"/>
                          <a:ea typeface="Calibri"/>
                          <a:cs typeface="Times New Roman"/>
                        </a:rPr>
                        <a:t>fluorodifen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3" marR="864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latin typeface="Arial"/>
                          <a:ea typeface="Calibri"/>
                          <a:cs typeface="Times New Roman"/>
                        </a:rPr>
                        <a:t>fluorodifen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3" marR="864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latin typeface="Arial"/>
                          <a:ea typeface="Calibri"/>
                          <a:cs typeface="Times New Roman"/>
                        </a:rPr>
                        <a:t>Preforan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3" marR="864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latin typeface="Arial"/>
                          <a:ea typeface="Calibri"/>
                          <a:cs typeface="Times New Roman"/>
                        </a:rPr>
                        <a:t>B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3" marR="864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3" marR="864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4304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latin typeface="Arial"/>
                          <a:ea typeface="Calibri"/>
                          <a:cs typeface="Times New Roman"/>
                        </a:rPr>
                        <a:t>oxadiazon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3" marR="86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latin typeface="Arial"/>
                          <a:ea typeface="Calibri"/>
                          <a:cs typeface="Times New Roman"/>
                        </a:rPr>
                        <a:t>oxadiazon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3" marR="86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latin typeface="Arial"/>
                          <a:ea typeface="Calibri"/>
                          <a:cs typeface="Times New Roman"/>
                        </a:rPr>
                        <a:t>Ronstar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3" marR="86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latin typeface="Arial"/>
                          <a:ea typeface="Calibri"/>
                          <a:cs typeface="Times New Roman"/>
                        </a:rPr>
                        <a:t>B,S,G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3" marR="86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i="1" dirty="0">
                          <a:latin typeface="Arial"/>
                          <a:ea typeface="Calibri"/>
                          <a:cs typeface="Times New Roman"/>
                        </a:rPr>
                        <a:t>O. barthii</a:t>
                      </a:r>
                      <a:r>
                        <a:rPr lang="en-GB" sz="1300" dirty="0">
                          <a:latin typeface="Arial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en-GB" sz="1300" i="1" dirty="0">
                          <a:latin typeface="Arial"/>
                          <a:ea typeface="Calibri"/>
                          <a:cs typeface="Times New Roman"/>
                        </a:rPr>
                        <a:t> C. </a:t>
                      </a:r>
                      <a:r>
                        <a:rPr lang="en-GB" sz="1300" i="1" dirty="0" err="1">
                          <a:latin typeface="Arial"/>
                          <a:ea typeface="Calibri"/>
                          <a:cs typeface="Times New Roman"/>
                        </a:rPr>
                        <a:t>benghalensis</a:t>
                      </a:r>
                      <a:r>
                        <a:rPr lang="en-GB" sz="1300" dirty="0">
                          <a:latin typeface="Arial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en-GB" sz="1300" i="1" dirty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300" i="1" dirty="0" err="1">
                          <a:latin typeface="Arial"/>
                          <a:ea typeface="Calibri"/>
                          <a:cs typeface="Times New Roman"/>
                        </a:rPr>
                        <a:t>Chromolaena</a:t>
                      </a:r>
                      <a:r>
                        <a:rPr lang="en-GB" sz="1300" i="1" dirty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300" i="1" dirty="0" err="1">
                          <a:latin typeface="Arial"/>
                          <a:ea typeface="Calibri"/>
                          <a:cs typeface="Times New Roman"/>
                        </a:rPr>
                        <a:t>odorata</a:t>
                      </a:r>
                      <a:r>
                        <a:rPr lang="en-GB" sz="1300" dirty="0">
                          <a:latin typeface="Arial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en-GB" sz="1300" i="1" dirty="0">
                          <a:latin typeface="Arial"/>
                          <a:ea typeface="Calibri"/>
                          <a:cs typeface="Times New Roman"/>
                        </a:rPr>
                        <a:t> E. prostrata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3" marR="86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4304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latin typeface="Arial"/>
                          <a:ea typeface="Calibri"/>
                          <a:cs typeface="Times New Roman"/>
                        </a:rPr>
                        <a:t>pendimethalin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3" marR="86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latin typeface="Arial"/>
                          <a:ea typeface="Calibri"/>
                          <a:cs typeface="Times New Roman"/>
                        </a:rPr>
                        <a:t>pendimethalin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3" marR="86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latin typeface="Arial"/>
                          <a:ea typeface="Calibri"/>
                          <a:cs typeface="Times New Roman"/>
                        </a:rPr>
                        <a:t>Stomp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3" marR="86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latin typeface="Arial"/>
                          <a:ea typeface="Calibri"/>
                          <a:cs typeface="Times New Roman"/>
                        </a:rPr>
                        <a:t>B,S,G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3" marR="86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i="1" dirty="0">
                          <a:latin typeface="Arial"/>
                          <a:ea typeface="Calibri"/>
                          <a:cs typeface="Times New Roman"/>
                        </a:rPr>
                        <a:t>L. hexandra, O. barthii, C. </a:t>
                      </a:r>
                      <a:r>
                        <a:rPr lang="en-GB" sz="1300" i="1" dirty="0" err="1">
                          <a:latin typeface="Arial"/>
                          <a:ea typeface="Calibri"/>
                          <a:cs typeface="Times New Roman"/>
                        </a:rPr>
                        <a:t>benghalensis</a:t>
                      </a:r>
                      <a:r>
                        <a:rPr lang="en-GB" sz="1300" i="1" dirty="0">
                          <a:latin typeface="Arial"/>
                          <a:ea typeface="Calibri"/>
                          <a:cs typeface="Times New Roman"/>
                        </a:rPr>
                        <a:t>, E. </a:t>
                      </a:r>
                      <a:r>
                        <a:rPr lang="en-GB" sz="1300" i="1" dirty="0" err="1">
                          <a:latin typeface="Arial"/>
                          <a:ea typeface="Calibri"/>
                          <a:cs typeface="Times New Roman"/>
                        </a:rPr>
                        <a:t>heterophylla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3" marR="86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791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3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8643" marR="86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dirty="0" err="1">
                          <a:latin typeface="Arial"/>
                          <a:ea typeface="Calibri"/>
                          <a:cs typeface="Times New Roman"/>
                        </a:rPr>
                        <a:t>pretilachlor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3" marR="86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latin typeface="Arial"/>
                          <a:ea typeface="Calibri"/>
                          <a:cs typeface="Times New Roman"/>
                        </a:rPr>
                        <a:t>Rifit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3" marR="86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latin typeface="Arial"/>
                          <a:ea typeface="Calibri"/>
                          <a:cs typeface="Times New Roman"/>
                        </a:rPr>
                        <a:t>B,S,G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3" marR="86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3" marR="86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8438"/>
            <a:ext cx="9144000" cy="563562"/>
          </a:xfrm>
        </p:spPr>
        <p:txBody>
          <a:bodyPr/>
          <a:lstStyle/>
          <a:p>
            <a:r>
              <a:rPr lang="en-US" dirty="0" smtClean="0">
                <a:solidFill>
                  <a:srgbClr val="006600"/>
                </a:solidFill>
              </a:rPr>
              <a:t>Weed Management – Video 3</a:t>
            </a:r>
            <a:br>
              <a:rPr lang="en-US" dirty="0" smtClean="0">
                <a:solidFill>
                  <a:srgbClr val="006600"/>
                </a:solidFill>
              </a:rPr>
            </a:br>
            <a:r>
              <a:rPr lang="en-US" i="1" u="sng" dirty="0" smtClean="0">
                <a:solidFill>
                  <a:srgbClr val="006600"/>
                </a:solidFill>
              </a:rPr>
              <a:t>Safe and Correct Use of Herbicides</a:t>
            </a:r>
            <a:endParaRPr lang="en-US" i="1" u="sng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6600"/>
                </a:solidFill>
              </a:rPr>
              <a:t>Questions &amp; Answers</a:t>
            </a:r>
            <a:endParaRPr lang="en-US" dirty="0">
              <a:solidFill>
                <a:srgbClr val="006600"/>
              </a:solidFill>
            </a:endParaRPr>
          </a:p>
        </p:txBody>
      </p:sp>
      <p:pic>
        <p:nvPicPr>
          <p:cNvPr id="14" name="Content Placeholder 13" descr="P1050699 (Small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399" y="1184771"/>
            <a:ext cx="5837105" cy="4377829"/>
          </a:xfrm>
        </p:spPr>
      </p:pic>
      <p:sp>
        <p:nvSpPr>
          <p:cNvPr id="4" name="TextBox 3"/>
          <p:cNvSpPr txBox="1"/>
          <p:nvPr/>
        </p:nvSpPr>
        <p:spPr>
          <a:xfrm>
            <a:off x="1676400" y="1143000"/>
            <a:ext cx="5837104" cy="707886"/>
          </a:xfrm>
          <a:prstGeom prst="rect">
            <a:avLst/>
          </a:prstGeom>
          <a:solidFill>
            <a:srgbClr val="006600">
              <a:alpha val="60000"/>
            </a:srgbClr>
          </a:solidFill>
          <a:ln w="15875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difficult weed species/categories to control and why?</a:t>
            </a:r>
            <a:endParaRPr lang="en-US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1981200"/>
            <a:ext cx="5848120" cy="707886"/>
          </a:xfrm>
          <a:prstGeom prst="rect">
            <a:avLst/>
          </a:prstGeom>
          <a:solidFill>
            <a:srgbClr val="006600">
              <a:alpha val="60000"/>
            </a:srgbClr>
          </a:solidFill>
          <a:ln w="15875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(most important )objective of any weed management practice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2858869"/>
            <a:ext cx="5859137" cy="707886"/>
          </a:xfrm>
          <a:prstGeom prst="rect">
            <a:avLst/>
          </a:prstGeom>
          <a:solidFill>
            <a:srgbClr val="006600">
              <a:alpha val="60000"/>
            </a:srgbClr>
          </a:solidFill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important considerations for  the choice of weed management  strategies? </a:t>
            </a:r>
            <a:endParaRPr lang="en-US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3810000"/>
            <a:ext cx="5859137" cy="707886"/>
          </a:xfrm>
          <a:prstGeom prst="rect">
            <a:avLst/>
          </a:prstGeom>
          <a:solidFill>
            <a:srgbClr val="006600">
              <a:alpha val="60000"/>
            </a:srgbClr>
          </a:solidFill>
          <a:ln w="15875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are herbicides not always feasible, and how come they are not always effective?</a:t>
            </a:r>
            <a:endParaRPr lang="en-US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4854714"/>
            <a:ext cx="5837104" cy="707886"/>
          </a:xfrm>
          <a:prstGeom prst="rect">
            <a:avLst/>
          </a:prstGeom>
          <a:solidFill>
            <a:srgbClr val="006600">
              <a:alpha val="60000"/>
            </a:srgbClr>
          </a:solidFill>
          <a:ln w="15875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there anything you would like me to explain further?</a:t>
            </a:r>
            <a:endParaRPr lang="en-US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6600"/>
                </a:solidFill>
              </a:rPr>
              <a:t>Rotary </a:t>
            </a:r>
            <a:r>
              <a:rPr lang="en-US" dirty="0" err="1" smtClean="0">
                <a:solidFill>
                  <a:srgbClr val="006600"/>
                </a:solidFill>
              </a:rPr>
              <a:t>weeders</a:t>
            </a:r>
            <a:endParaRPr lang="en-US" dirty="0">
              <a:solidFill>
                <a:srgbClr val="006600"/>
              </a:solidFill>
            </a:endParaRPr>
          </a:p>
        </p:txBody>
      </p:sp>
      <p:pic>
        <p:nvPicPr>
          <p:cNvPr id="5" name="Content Placeholder 4" descr="Motorized mechanical weeders from India (Small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58851" y="3023172"/>
            <a:ext cx="2828433" cy="1880398"/>
          </a:xfrm>
        </p:spPr>
      </p:pic>
      <p:pic>
        <p:nvPicPr>
          <p:cNvPr id="7" name="Picture 6" descr="double-row weeder Japan (Small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660972"/>
            <a:ext cx="2844800" cy="2133600"/>
          </a:xfrm>
          <a:prstGeom prst="rect">
            <a:avLst/>
          </a:prstGeom>
        </p:spPr>
      </p:pic>
      <p:pic>
        <p:nvPicPr>
          <p:cNvPr id="8" name="Picture 7" descr="locally adapted weeder in Madagascar (Small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660972"/>
            <a:ext cx="2844800" cy="2133600"/>
          </a:xfrm>
          <a:prstGeom prst="rect">
            <a:avLst/>
          </a:prstGeom>
        </p:spPr>
      </p:pic>
      <p:pic>
        <p:nvPicPr>
          <p:cNvPr id="9" name="Picture 8" descr="upland weeder Japan (Small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2942381"/>
            <a:ext cx="2844188" cy="2010619"/>
          </a:xfrm>
          <a:prstGeom prst="rect">
            <a:avLst/>
          </a:prstGeom>
        </p:spPr>
      </p:pic>
      <p:pic>
        <p:nvPicPr>
          <p:cNvPr id="10" name="Picture 9" descr="Straight-spike floating weeder (Small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24200" y="2886514"/>
            <a:ext cx="2736773" cy="2055792"/>
          </a:xfrm>
          <a:prstGeom prst="rect">
            <a:avLst/>
          </a:prstGeom>
        </p:spPr>
      </p:pic>
      <p:pic>
        <p:nvPicPr>
          <p:cNvPr id="12" name="Picture 11" descr="20130402_131420 (Small) (2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98800" y="660972"/>
            <a:ext cx="2844800" cy="2133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2400" y="5017264"/>
            <a:ext cx="8686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Weeders</a:t>
            </a:r>
            <a:r>
              <a:rPr lang="en-US" dirty="0" smtClean="0"/>
              <a:t> for different ecosystems: lowland (with floater), upland (without floater)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Different types, shapes and forms: one wheel, two wheels; one-row, two-row, multiple rows etc.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Push-weeder – hand-operated rotary weeder – motorized rotary weeder </a:t>
            </a:r>
          </a:p>
          <a:p>
            <a:r>
              <a:rPr lang="en-US" dirty="0" smtClean="0"/>
              <a:t> 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9050" y="-704850"/>
            <a:ext cx="9163050" cy="6872288"/>
          </a:xfrm>
        </p:spPr>
      </p:pic>
      <p:sp>
        <p:nvSpPr>
          <p:cNvPr id="11" name="TextBox 10"/>
          <p:cNvSpPr txBox="1"/>
          <p:nvPr/>
        </p:nvSpPr>
        <p:spPr>
          <a:xfrm>
            <a:off x="19050" y="4419600"/>
            <a:ext cx="8991600" cy="1662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54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n-lt"/>
                <a:cs typeface="Calibri" pitchFamily="34" charset="0"/>
              </a:rPr>
              <a:t>Impacts of </a:t>
            </a:r>
            <a:r>
              <a:rPr lang="fr-FR" sz="5400" b="1" dirty="0" err="1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n-lt"/>
                <a:cs typeface="Calibri" pitchFamily="34" charset="0"/>
              </a:rPr>
              <a:t>weeds</a:t>
            </a:r>
            <a:r>
              <a:rPr lang="fr-FR" sz="54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n-lt"/>
                <a:cs typeface="Calibri" pitchFamily="34" charset="0"/>
              </a:rPr>
              <a:t> on </a:t>
            </a:r>
            <a:r>
              <a:rPr lang="fr-FR" sz="5400" b="1" dirty="0" err="1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n-lt"/>
                <a:cs typeface="Calibri" pitchFamily="34" charset="0"/>
              </a:rPr>
              <a:t>rice</a:t>
            </a:r>
            <a:endParaRPr lang="fr-FR" sz="5400" b="1" dirty="0"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+mn-lt"/>
              <a:cs typeface="Calibri" pitchFamily="34" charset="0"/>
            </a:endParaRPr>
          </a:p>
          <a:p>
            <a:pPr algn="ctr">
              <a:defRPr/>
            </a:pPr>
            <a:r>
              <a:rPr lang="fr-FR" sz="4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n-lt"/>
                <a:cs typeface="Calibri" pitchFamily="34" charset="0"/>
              </a:rPr>
              <a:t>– direct and indirect impacts –</a:t>
            </a:r>
            <a:endParaRPr lang="fr-FR" sz="4800" dirty="0"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+mn-lt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563562"/>
          </a:xfrm>
        </p:spPr>
        <p:txBody>
          <a:bodyPr/>
          <a:lstStyle/>
          <a:p>
            <a:r>
              <a:rPr lang="en-US" dirty="0" smtClean="0">
                <a:solidFill>
                  <a:srgbClr val="006600"/>
                </a:solidFill>
              </a:rPr>
              <a:t>Weed Management – Video 4</a:t>
            </a:r>
            <a:br>
              <a:rPr lang="en-US" dirty="0" smtClean="0">
                <a:solidFill>
                  <a:srgbClr val="006600"/>
                </a:solidFill>
              </a:rPr>
            </a:br>
            <a:r>
              <a:rPr lang="en-US" i="1" u="sng" dirty="0" smtClean="0">
                <a:solidFill>
                  <a:srgbClr val="006600"/>
                </a:solidFill>
              </a:rPr>
              <a:t>Using the Rotary Weeder in Lowland Rice</a:t>
            </a:r>
            <a:endParaRPr lang="en-US" i="1" u="sng" dirty="0">
              <a:solidFill>
                <a:srgbClr val="00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6600"/>
                </a:solidFill>
              </a:rPr>
              <a:t>Striga Management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5638800" cy="5135563"/>
          </a:xfrm>
        </p:spPr>
        <p:txBody>
          <a:bodyPr/>
          <a:lstStyle/>
          <a:p>
            <a:r>
              <a:rPr lang="en-US" sz="2400" dirty="0" smtClean="0"/>
              <a:t>Use of resistant/tolerant rice varieties (e.g. </a:t>
            </a:r>
            <a:r>
              <a:rPr lang="en-US" sz="2400" dirty="0" smtClean="0">
                <a:solidFill>
                  <a:srgbClr val="006600"/>
                </a:solidFill>
              </a:rPr>
              <a:t>NERICA-2, -4, -5, -10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Use of fertilizers </a:t>
            </a:r>
            <a:r>
              <a:rPr lang="en-US" sz="2400" dirty="0" smtClean="0">
                <a:solidFill>
                  <a:srgbClr val="006600"/>
                </a:solidFill>
              </a:rPr>
              <a:t>(in particular Nitrogen and Phosphorus)</a:t>
            </a:r>
          </a:p>
          <a:p>
            <a:r>
              <a:rPr lang="en-US" sz="2400" dirty="0" smtClean="0"/>
              <a:t>Sowing timing: delayed sowing combined with early-maturing varieties (e.g. </a:t>
            </a:r>
            <a:r>
              <a:rPr lang="en-US" sz="2400" dirty="0" smtClean="0">
                <a:solidFill>
                  <a:srgbClr val="006600"/>
                </a:solidFill>
              </a:rPr>
              <a:t>NERICA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Remove </a:t>
            </a:r>
            <a:r>
              <a:rPr lang="en-US" sz="2400" i="1" dirty="0" smtClean="0"/>
              <a:t>Striga</a:t>
            </a:r>
            <a:r>
              <a:rPr lang="en-US" sz="2400" dirty="0" smtClean="0"/>
              <a:t> plants before/during flowering</a:t>
            </a:r>
          </a:p>
          <a:p>
            <a:r>
              <a:rPr lang="en-US" sz="2400" dirty="0" smtClean="0"/>
              <a:t>Crop rotations or intercropping with legumes</a:t>
            </a:r>
            <a:endParaRPr lang="en-US" sz="2400" dirty="0"/>
          </a:p>
        </p:txBody>
      </p:sp>
      <p:pic>
        <p:nvPicPr>
          <p:cNvPr id="5" name="Content Placeholder 4" descr="S. hermonthica on ric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987713"/>
            <a:ext cx="2717441" cy="2038081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6705600" y="2667000"/>
            <a:ext cx="21771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i="1" dirty="0">
                <a:solidFill>
                  <a:schemeClr val="bg1"/>
                </a:solidFill>
              </a:rPr>
              <a:t>S. hermonthica</a:t>
            </a:r>
            <a:endParaRPr lang="nl-NL" i="1" dirty="0">
              <a:solidFill>
                <a:schemeClr val="bg1"/>
              </a:solidFill>
            </a:endParaRPr>
          </a:p>
        </p:txBody>
      </p:sp>
      <p:pic>
        <p:nvPicPr>
          <p:cNvPr id="7" name="Picture 14" descr="Striga asiatica on rice Madagasca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352800"/>
            <a:ext cx="2667000" cy="1999888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5"/>
          <p:cNvSpPr txBox="1">
            <a:spLocks noChangeArrowheads="1"/>
          </p:cNvSpPr>
          <p:nvPr/>
        </p:nvSpPr>
        <p:spPr bwMode="auto">
          <a:xfrm>
            <a:off x="6324600" y="4876800"/>
            <a:ext cx="25305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i="1" dirty="0" smtClean="0">
                <a:solidFill>
                  <a:schemeClr val="bg1"/>
                </a:solidFill>
              </a:rPr>
              <a:t>           S</a:t>
            </a:r>
            <a:r>
              <a:rPr lang="en-US" i="1" dirty="0">
                <a:solidFill>
                  <a:schemeClr val="bg1"/>
                </a:solidFill>
              </a:rPr>
              <a:t>. asiatica</a:t>
            </a:r>
            <a:endParaRPr lang="nl-NL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104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563562"/>
          </a:xfrm>
        </p:spPr>
        <p:txBody>
          <a:bodyPr/>
          <a:lstStyle/>
          <a:p>
            <a:r>
              <a:rPr lang="en-US" dirty="0" smtClean="0">
                <a:solidFill>
                  <a:srgbClr val="006600"/>
                </a:solidFill>
              </a:rPr>
              <a:t>Weed Management – Video </a:t>
            </a:r>
            <a:r>
              <a:rPr lang="en-US" dirty="0">
                <a:solidFill>
                  <a:srgbClr val="006600"/>
                </a:solidFill>
              </a:rPr>
              <a:t>5</a:t>
            </a:r>
            <a:r>
              <a:rPr lang="en-US" dirty="0" smtClean="0">
                <a:solidFill>
                  <a:srgbClr val="006600"/>
                </a:solidFill>
              </a:rPr>
              <a:t/>
            </a:r>
            <a:br>
              <a:rPr lang="en-US" dirty="0" smtClean="0">
                <a:solidFill>
                  <a:srgbClr val="006600"/>
                </a:solidFill>
              </a:rPr>
            </a:br>
            <a:r>
              <a:rPr lang="en-US" i="1" u="sng" dirty="0" smtClean="0">
                <a:solidFill>
                  <a:srgbClr val="006600"/>
                </a:solidFill>
              </a:rPr>
              <a:t>Striga Management</a:t>
            </a:r>
            <a:endParaRPr lang="en-US" i="1" u="sng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6684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447800"/>
            <a:ext cx="10225088" cy="766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87" name="TextBox 4"/>
          <p:cNvSpPr txBox="1">
            <a:spLocks noChangeArrowheads="1"/>
          </p:cNvSpPr>
          <p:nvPr/>
        </p:nvSpPr>
        <p:spPr bwMode="auto">
          <a:xfrm>
            <a:off x="-304800" y="457200"/>
            <a:ext cx="10058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sz="5400" b="1" dirty="0" err="1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n-lt"/>
                <a:cs typeface="Calibri" pitchFamily="34" charset="0"/>
              </a:rPr>
              <a:t>Thank</a:t>
            </a:r>
            <a:r>
              <a:rPr lang="fr-FR" sz="54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n-lt"/>
                <a:cs typeface="Calibri" pitchFamily="34" charset="0"/>
              </a:rPr>
              <a:t> </a:t>
            </a:r>
            <a:r>
              <a:rPr lang="fr-FR" sz="5400" b="1" dirty="0" err="1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n-lt"/>
                <a:cs typeface="Calibri" pitchFamily="34" charset="0"/>
              </a:rPr>
              <a:t>you</a:t>
            </a:r>
            <a:r>
              <a:rPr lang="fr-FR" sz="54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n-lt"/>
                <a:cs typeface="Calibri" pitchFamily="34" charset="0"/>
              </a:rPr>
              <a:t> </a:t>
            </a:r>
            <a:r>
              <a:rPr lang="fr-FR" sz="5400" b="1" dirty="0" err="1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n-lt"/>
                <a:cs typeface="Calibri" pitchFamily="34" charset="0"/>
              </a:rPr>
              <a:t>very</a:t>
            </a:r>
            <a:r>
              <a:rPr lang="fr-FR" sz="54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n-lt"/>
                <a:cs typeface="Calibri" pitchFamily="34" charset="0"/>
              </a:rPr>
              <a:t> </a:t>
            </a:r>
            <a:r>
              <a:rPr lang="fr-FR" sz="5400" b="1" dirty="0" err="1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n-lt"/>
                <a:cs typeface="Calibri" pitchFamily="34" charset="0"/>
              </a:rPr>
              <a:t>much</a:t>
            </a:r>
            <a:endParaRPr lang="fr-FR" sz="5400" b="1" dirty="0"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+mn-lt"/>
              <a:cs typeface="Calibri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-304800" y="4953000"/>
            <a:ext cx="19812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The Africa Rice Center (AfricaRice):  Center of Excellence for Rice Research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67000" y="62484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j.rodenburg@cgiar.org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0" presetID="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2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>
                <a:solidFill>
                  <a:srgbClr val="006600"/>
                </a:solidFill>
                <a:latin typeface="+mn-lt"/>
                <a:cs typeface="Calibri" pitchFamily="34" charset="0"/>
              </a:rPr>
              <a:t>Impact of </a:t>
            </a:r>
            <a:r>
              <a:rPr lang="fr-FR" dirty="0" err="1" smtClean="0">
                <a:solidFill>
                  <a:srgbClr val="006600"/>
                </a:solidFill>
                <a:latin typeface="+mn-lt"/>
                <a:cs typeface="Calibri" pitchFamily="34" charset="0"/>
              </a:rPr>
              <a:t>weeds</a:t>
            </a:r>
            <a:r>
              <a:rPr lang="fr-FR" dirty="0" smtClean="0">
                <a:solidFill>
                  <a:srgbClr val="006600"/>
                </a:solidFill>
                <a:latin typeface="+mn-lt"/>
                <a:cs typeface="Calibri" pitchFamily="34" charset="0"/>
              </a:rPr>
              <a:t> on </a:t>
            </a:r>
            <a:r>
              <a:rPr lang="fr-FR" dirty="0" err="1" smtClean="0">
                <a:solidFill>
                  <a:srgbClr val="006600"/>
                </a:solidFill>
                <a:latin typeface="+mn-lt"/>
                <a:cs typeface="Calibri" pitchFamily="34" charset="0"/>
              </a:rPr>
              <a:t>rice</a:t>
            </a:r>
            <a:endParaRPr lang="fr-FR" dirty="0" smtClean="0">
              <a:solidFill>
                <a:srgbClr val="006600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483076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>
                <a:cs typeface="Calibri" pitchFamily="34" charset="0"/>
              </a:rPr>
              <a:t>Major constraint across systems and </a:t>
            </a:r>
            <a:r>
              <a:rPr lang="en-US" sz="2400" dirty="0" smtClean="0">
                <a:cs typeface="Calibri" pitchFamily="34" charset="0"/>
              </a:rPr>
              <a:t>regions</a:t>
            </a:r>
            <a:endParaRPr lang="en-US" sz="2400" dirty="0">
              <a:cs typeface="Calibri" pitchFamily="34" charset="0"/>
            </a:endParaRPr>
          </a:p>
          <a:p>
            <a:pPr eaLnBrk="1" hangingPunct="1">
              <a:defRPr/>
            </a:pPr>
            <a:r>
              <a:rPr lang="en-US" sz="2400" dirty="0">
                <a:cs typeface="Calibri" pitchFamily="34" charset="0"/>
              </a:rPr>
              <a:t>Economic annual loss SSA: $1.5 billion</a:t>
            </a:r>
          </a:p>
          <a:p>
            <a:pPr eaLnBrk="1" hangingPunct="1">
              <a:defRPr/>
            </a:pPr>
            <a:r>
              <a:rPr lang="en-US" sz="2400" dirty="0">
                <a:cs typeface="Calibri" pitchFamily="34" charset="0"/>
              </a:rPr>
              <a:t>Direct impacts: yield loss despite control 15-23% due to:</a:t>
            </a:r>
          </a:p>
          <a:p>
            <a:pPr eaLnBrk="1" hangingPunct="1">
              <a:defRPr/>
            </a:pPr>
            <a:r>
              <a:rPr lang="en-US" sz="2400" dirty="0">
                <a:cs typeface="Calibri" pitchFamily="34" charset="0"/>
              </a:rPr>
              <a:t>General weeds: competition for nutrients, water, light</a:t>
            </a:r>
          </a:p>
          <a:p>
            <a:pPr eaLnBrk="1" hangingPunct="1">
              <a:defRPr/>
            </a:pPr>
            <a:r>
              <a:rPr lang="en-US" sz="2400" dirty="0">
                <a:cs typeface="Calibri" pitchFamily="34" charset="0"/>
              </a:rPr>
              <a:t>Parasitic weeds: extracting  host metabolites, water, nutrients and exerting phytotoxic effects on host </a:t>
            </a:r>
          </a:p>
          <a:p>
            <a:pPr marL="457200" lvl="1" indent="0" eaLnBrk="1" hangingPunct="1">
              <a:defRPr/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338" y="4103688"/>
            <a:ext cx="2668587" cy="200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2313" y="4070350"/>
            <a:ext cx="2681287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9975" y="4043363"/>
            <a:ext cx="2720975" cy="203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6324600" cy="54102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cs typeface="Calibri" pitchFamily="34" charset="0"/>
              </a:rPr>
              <a:t>Indirect impacts: </a:t>
            </a:r>
          </a:p>
          <a:p>
            <a:pPr marL="914400" lvl="1" indent="-457200" eaLnBrk="1" hangingPunct="1">
              <a:buFont typeface="Courier New" pitchFamily="49" charset="0"/>
              <a:buChar char="o"/>
              <a:defRPr/>
            </a:pPr>
            <a:r>
              <a:rPr lang="en-US" sz="2400" dirty="0">
                <a:cs typeface="Calibri" pitchFamily="34" charset="0"/>
              </a:rPr>
              <a:t>Grain quality </a:t>
            </a:r>
          </a:p>
          <a:p>
            <a:pPr marL="914400" lvl="1" indent="-457200" eaLnBrk="1" hangingPunct="1">
              <a:buFont typeface="Courier New" pitchFamily="49" charset="0"/>
              <a:buChar char="o"/>
              <a:defRPr/>
            </a:pPr>
            <a:r>
              <a:rPr lang="en-US" sz="2400" dirty="0" smtClean="0">
                <a:cs typeface="Calibri" pitchFamily="34" charset="0"/>
              </a:rPr>
              <a:t>Lower </a:t>
            </a:r>
            <a:r>
              <a:rPr lang="en-US" sz="2400" dirty="0">
                <a:cs typeface="Calibri" pitchFamily="34" charset="0"/>
              </a:rPr>
              <a:t>water productivity</a:t>
            </a:r>
          </a:p>
          <a:p>
            <a:pPr marL="914400" lvl="1" indent="-457200" eaLnBrk="1" hangingPunct="1">
              <a:buFont typeface="Courier New" pitchFamily="49" charset="0"/>
              <a:buChar char="o"/>
              <a:defRPr/>
            </a:pPr>
            <a:r>
              <a:rPr lang="en-US" sz="2400" dirty="0">
                <a:cs typeface="Calibri" pitchFamily="34" charset="0"/>
              </a:rPr>
              <a:t>Losses due to improper herbicide use</a:t>
            </a:r>
          </a:p>
          <a:p>
            <a:pPr marL="914400" lvl="1" indent="-457200" eaLnBrk="1" hangingPunct="1">
              <a:buFont typeface="Courier New" pitchFamily="49" charset="0"/>
              <a:buChar char="o"/>
              <a:defRPr/>
            </a:pPr>
            <a:r>
              <a:rPr lang="en-US" sz="2400" dirty="0">
                <a:cs typeface="Calibri" pitchFamily="34" charset="0"/>
              </a:rPr>
              <a:t>Break on new systems </a:t>
            </a:r>
            <a:r>
              <a:rPr lang="en-US" sz="2400" dirty="0" smtClean="0">
                <a:cs typeface="Calibri" pitchFamily="34" charset="0"/>
              </a:rPr>
              <a:t>- e.g</a:t>
            </a:r>
            <a:r>
              <a:rPr lang="en-US" sz="2400" dirty="0">
                <a:cs typeface="Calibri" pitchFamily="34" charset="0"/>
              </a:rPr>
              <a:t>. labor-, </a:t>
            </a:r>
            <a:r>
              <a:rPr lang="en-US" sz="2400" dirty="0" smtClean="0">
                <a:cs typeface="Calibri" pitchFamily="34" charset="0"/>
              </a:rPr>
              <a:t>water-saving -</a:t>
            </a:r>
            <a:endParaRPr lang="en-US" sz="2400" dirty="0">
              <a:cs typeface="Calibri" pitchFamily="34" charset="0"/>
            </a:endParaRPr>
          </a:p>
          <a:p>
            <a:pPr marL="914400" lvl="1" indent="-457200" eaLnBrk="1" hangingPunct="1">
              <a:buFont typeface="Courier New" pitchFamily="49" charset="0"/>
              <a:buChar char="o"/>
              <a:defRPr/>
            </a:pPr>
            <a:r>
              <a:rPr lang="en-US" sz="2400" dirty="0">
                <a:cs typeface="Calibri" pitchFamily="34" charset="0"/>
              </a:rPr>
              <a:t>Socio-economic: off-farm activities &amp; schooling rates</a:t>
            </a:r>
          </a:p>
          <a:p>
            <a:pPr marL="914400" lvl="1" indent="-457200" eaLnBrk="1" hangingPunct="1">
              <a:buFont typeface="Courier New" pitchFamily="49" charset="0"/>
              <a:buChar char="o"/>
              <a:defRPr/>
            </a:pPr>
            <a:r>
              <a:rPr lang="en-US" sz="2400" dirty="0">
                <a:cs typeface="Calibri" pitchFamily="34" charset="0"/>
              </a:rPr>
              <a:t>Health/energy: Hand- weeding 1 ha-&gt; walking 10 km in bended position </a:t>
            </a:r>
            <a:r>
              <a:rPr lang="en-US" sz="2400" dirty="0" smtClean="0">
                <a:cs typeface="Calibri" pitchFamily="34" charset="0"/>
              </a:rPr>
              <a:t>…</a:t>
            </a:r>
          </a:p>
          <a:p>
            <a:pPr marL="914400" lvl="1" indent="-457200">
              <a:buFont typeface="Courier New" pitchFamily="49" charset="0"/>
              <a:buChar char="o"/>
              <a:defRPr/>
            </a:pPr>
            <a:r>
              <a:rPr lang="en-US" sz="2400" dirty="0" smtClean="0">
                <a:cs typeface="Calibri" pitchFamily="34" charset="0"/>
              </a:rPr>
              <a:t>Vectors for insects, diseases, rodents and … birds </a:t>
            </a:r>
          </a:p>
          <a:p>
            <a:pPr marL="914400" lvl="1" indent="-457200" eaLnBrk="1" hangingPunct="1">
              <a:buFont typeface="Courier New" pitchFamily="49" charset="0"/>
              <a:buChar char="o"/>
              <a:defRPr/>
            </a:pPr>
            <a:endParaRPr lang="en-US" sz="2400" dirty="0">
              <a:cs typeface="Calibri" pitchFamily="34" charset="0"/>
            </a:endParaRPr>
          </a:p>
        </p:txBody>
      </p:sp>
      <p:pic>
        <p:nvPicPr>
          <p:cNvPr id="6148" name="Picture 4" descr="Hand-weeding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1950" y="4195763"/>
            <a:ext cx="2203450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6713" y="2492375"/>
            <a:ext cx="2198687" cy="154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1475" y="763588"/>
            <a:ext cx="2193925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46038"/>
            <a:ext cx="9144000" cy="563562"/>
          </a:xfrm>
        </p:spPr>
        <p:txBody>
          <a:bodyPr/>
          <a:lstStyle/>
          <a:p>
            <a:pPr>
              <a:defRPr/>
            </a:pPr>
            <a:r>
              <a:rPr lang="fr-FR" dirty="0" smtClean="0">
                <a:solidFill>
                  <a:srgbClr val="006600"/>
                </a:solidFill>
                <a:latin typeface="+mn-lt"/>
                <a:cs typeface="Calibri" pitchFamily="34" charset="0"/>
              </a:rPr>
              <a:t>Impact of </a:t>
            </a:r>
            <a:r>
              <a:rPr lang="fr-FR" dirty="0" err="1" smtClean="0">
                <a:solidFill>
                  <a:srgbClr val="006600"/>
                </a:solidFill>
                <a:latin typeface="+mn-lt"/>
                <a:cs typeface="Calibri" pitchFamily="34" charset="0"/>
              </a:rPr>
              <a:t>weeds</a:t>
            </a:r>
            <a:r>
              <a:rPr lang="fr-FR" dirty="0" smtClean="0">
                <a:solidFill>
                  <a:srgbClr val="006600"/>
                </a:solidFill>
                <a:latin typeface="+mn-lt"/>
                <a:cs typeface="Calibri" pitchFamily="34" charset="0"/>
              </a:rPr>
              <a:t> on </a:t>
            </a:r>
            <a:r>
              <a:rPr lang="fr-FR" dirty="0" err="1" smtClean="0">
                <a:solidFill>
                  <a:srgbClr val="006600"/>
                </a:solidFill>
                <a:latin typeface="+mn-lt"/>
                <a:cs typeface="Calibri" pitchFamily="34" charset="0"/>
              </a:rPr>
              <a:t>rice</a:t>
            </a:r>
            <a:endParaRPr lang="fr-FR" dirty="0" smtClean="0">
              <a:solidFill>
                <a:srgbClr val="006600"/>
              </a:solidFill>
              <a:latin typeface="+mn-lt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smtClean="0"/>
          </a:p>
        </p:txBody>
      </p:sp>
      <p:pic>
        <p:nvPicPr>
          <p:cNvPr id="7171" name="Content Placeholder 8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666750"/>
            <a:ext cx="9134475" cy="6851650"/>
          </a:xfrm>
        </p:spPr>
      </p:pic>
      <p:sp>
        <p:nvSpPr>
          <p:cNvPr id="14" name="TextBox 13"/>
          <p:cNvSpPr txBox="1"/>
          <p:nvPr/>
        </p:nvSpPr>
        <p:spPr>
          <a:xfrm>
            <a:off x="0" y="4419600"/>
            <a:ext cx="9144000" cy="1662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54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n-lt"/>
                <a:cs typeface="Calibri" pitchFamily="34" charset="0"/>
              </a:rPr>
              <a:t>Important </a:t>
            </a:r>
            <a:r>
              <a:rPr lang="fr-FR" sz="5400" b="1" dirty="0" err="1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n-lt"/>
                <a:cs typeface="Calibri" pitchFamily="34" charset="0"/>
              </a:rPr>
              <a:t>weeds</a:t>
            </a:r>
            <a:r>
              <a:rPr lang="fr-FR" sz="54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n-lt"/>
                <a:cs typeface="Calibri" pitchFamily="34" charset="0"/>
              </a:rPr>
              <a:t> of </a:t>
            </a:r>
            <a:r>
              <a:rPr lang="fr-FR" sz="5400" b="1" dirty="0" err="1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n-lt"/>
                <a:cs typeface="Calibri" pitchFamily="34" charset="0"/>
              </a:rPr>
              <a:t>rice</a:t>
            </a:r>
            <a:endParaRPr lang="fr-FR" sz="5400" b="1" dirty="0"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+mn-lt"/>
              <a:cs typeface="Calibri" pitchFamily="34" charset="0"/>
            </a:endParaRPr>
          </a:p>
          <a:p>
            <a:pPr algn="ctr">
              <a:defRPr/>
            </a:pPr>
            <a:r>
              <a:rPr lang="fr-FR" sz="4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n-lt"/>
                <a:cs typeface="Calibri" pitchFamily="34" charset="0"/>
              </a:rPr>
              <a:t>– </a:t>
            </a:r>
            <a:r>
              <a:rPr lang="fr-FR" sz="48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n-lt"/>
                <a:cs typeface="Calibri" pitchFamily="34" charset="0"/>
              </a:rPr>
              <a:t>types, traits, </a:t>
            </a:r>
            <a:r>
              <a:rPr lang="fr-FR" sz="4800" b="1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n-lt"/>
                <a:cs typeface="Calibri" pitchFamily="34" charset="0"/>
              </a:rPr>
              <a:t>species</a:t>
            </a:r>
            <a:r>
              <a:rPr lang="fr-FR" sz="48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n-lt"/>
                <a:cs typeface="Calibri" pitchFamily="34" charset="0"/>
              </a:rPr>
              <a:t> –</a:t>
            </a:r>
            <a:endParaRPr lang="fr-FR" sz="4800" dirty="0"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+mn-lt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563562"/>
          </a:xfrm>
        </p:spPr>
        <p:txBody>
          <a:bodyPr/>
          <a:lstStyle/>
          <a:p>
            <a:r>
              <a:rPr lang="en-US" dirty="0" smtClean="0">
                <a:solidFill>
                  <a:srgbClr val="006600"/>
                </a:solidFill>
              </a:rPr>
              <a:t>Weed Management — Video 1</a:t>
            </a:r>
            <a:br>
              <a:rPr lang="en-US" dirty="0" smtClean="0">
                <a:solidFill>
                  <a:srgbClr val="006600"/>
                </a:solidFill>
              </a:rPr>
            </a:br>
            <a:r>
              <a:rPr lang="en-US" u="sng" dirty="0" smtClean="0">
                <a:solidFill>
                  <a:srgbClr val="006600"/>
                </a:solidFill>
              </a:rPr>
              <a:t>Explaining Weed </a:t>
            </a:r>
            <a:r>
              <a:rPr lang="en-US" u="sng" dirty="0">
                <a:solidFill>
                  <a:srgbClr val="006600"/>
                </a:solidFill>
              </a:rPr>
              <a:t>C</a:t>
            </a:r>
            <a:r>
              <a:rPr lang="en-US" u="sng" dirty="0" smtClean="0">
                <a:solidFill>
                  <a:srgbClr val="006600"/>
                </a:solidFill>
              </a:rPr>
              <a:t>ategories</a:t>
            </a:r>
            <a:endParaRPr lang="en-US" u="sng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6600"/>
                </a:solidFill>
                <a:latin typeface="+mn-lt"/>
                <a:cs typeface="Calibri" pitchFamily="34" charset="0"/>
              </a:rPr>
              <a:t>Types of weeds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7772400" cy="5135563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buFontTx/>
              <a:buAutoNum type="arabicPeriod"/>
            </a:pPr>
            <a:r>
              <a:rPr lang="en-US" sz="2800" dirty="0" smtClean="0">
                <a:solidFill>
                  <a:srgbClr val="006600"/>
                </a:solidFill>
                <a:cs typeface="Calibri" pitchFamily="34" charset="0"/>
              </a:rPr>
              <a:t>Grasses (Poaceae, formerly: Gramineae)</a:t>
            </a:r>
          </a:p>
          <a:p>
            <a:pPr marL="514350" indent="-514350">
              <a:lnSpc>
                <a:spcPct val="150000"/>
              </a:lnSpc>
              <a:buFontTx/>
              <a:buAutoNum type="arabicPeriod"/>
            </a:pPr>
            <a:r>
              <a:rPr lang="en-US" sz="2800" dirty="0" smtClean="0">
                <a:solidFill>
                  <a:srgbClr val="006600"/>
                </a:solidFill>
                <a:cs typeface="Calibri" pitchFamily="34" charset="0"/>
              </a:rPr>
              <a:t>Sedges (Cyperaceae)</a:t>
            </a:r>
          </a:p>
          <a:p>
            <a:pPr marL="514350" indent="-514350">
              <a:lnSpc>
                <a:spcPct val="150000"/>
              </a:lnSpc>
              <a:buFontTx/>
              <a:buAutoNum type="arabicPeriod"/>
            </a:pPr>
            <a:r>
              <a:rPr lang="en-US" sz="2800" dirty="0" smtClean="0">
                <a:solidFill>
                  <a:srgbClr val="006600"/>
                </a:solidFill>
                <a:cs typeface="Calibri" pitchFamily="34" charset="0"/>
              </a:rPr>
              <a:t>Broad-leaved weeds</a:t>
            </a:r>
          </a:p>
          <a:p>
            <a:pPr marL="514350" indent="-514350">
              <a:buFontTx/>
              <a:buNone/>
            </a:pPr>
            <a:endParaRPr lang="en-US" sz="2800" dirty="0" smtClean="0">
              <a:cs typeface="Calibri" pitchFamily="34" charset="0"/>
            </a:endParaRPr>
          </a:p>
          <a:p>
            <a:pPr marL="514350" indent="-514350">
              <a:buFontTx/>
              <a:buNone/>
            </a:pPr>
            <a:endParaRPr lang="en-US" sz="2800" dirty="0" smtClean="0">
              <a:cs typeface="Calibri" pitchFamily="34" charset="0"/>
            </a:endParaRPr>
          </a:p>
          <a:p>
            <a:pPr marL="514350" indent="-514350">
              <a:lnSpc>
                <a:spcPct val="150000"/>
              </a:lnSpc>
            </a:pPr>
            <a:r>
              <a:rPr lang="en-US" sz="2800" dirty="0" smtClean="0">
                <a:cs typeface="Calibri" pitchFamily="34" charset="0"/>
              </a:rPr>
              <a:t>Aquatic weeds</a:t>
            </a:r>
          </a:p>
          <a:p>
            <a:pPr marL="514350" indent="-514350">
              <a:lnSpc>
                <a:spcPct val="150000"/>
              </a:lnSpc>
            </a:pPr>
            <a:r>
              <a:rPr lang="en-US" sz="2800" dirty="0" smtClean="0">
                <a:cs typeface="Calibri" pitchFamily="34" charset="0"/>
              </a:rPr>
              <a:t>Parasitic weeds</a:t>
            </a:r>
          </a:p>
        </p:txBody>
      </p:sp>
      <p:pic>
        <p:nvPicPr>
          <p:cNvPr id="5124" name="Picture 3" descr="C:\Users\Jonne Rodenburg\Pictures\Weeds in rice\Echinochloa colo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425" y="827088"/>
            <a:ext cx="167322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25" y="2057400"/>
            <a:ext cx="168592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048000"/>
            <a:ext cx="1103313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475" y="4038600"/>
            <a:ext cx="1685925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0" y="4648200"/>
            <a:ext cx="17780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6013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1286</TotalTime>
  <Words>2871</Words>
  <Application>Microsoft Macintosh PowerPoint</Application>
  <PresentationFormat>On-screen Show (4:3)</PresentationFormat>
  <Paragraphs>607</Paragraphs>
  <Slides>43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Default Design</vt:lpstr>
      <vt:lpstr>Weed species and  management</vt:lpstr>
      <vt:lpstr>Program (1)</vt:lpstr>
      <vt:lpstr>Program (2)</vt:lpstr>
      <vt:lpstr>PowerPoint Presentation</vt:lpstr>
      <vt:lpstr>Impact of weeds on rice</vt:lpstr>
      <vt:lpstr>Impact of weeds on rice</vt:lpstr>
      <vt:lpstr>PowerPoint Presentation</vt:lpstr>
      <vt:lpstr>Weed Management — Video 1 Explaining Weed Categories</vt:lpstr>
      <vt:lpstr>Types of weeds</vt:lpstr>
      <vt:lpstr>Types of weeds</vt:lpstr>
      <vt:lpstr>Types of weeds</vt:lpstr>
      <vt:lpstr>Types of weeds</vt:lpstr>
      <vt:lpstr>Types of weeds</vt:lpstr>
      <vt:lpstr>Types of weeds</vt:lpstr>
      <vt:lpstr>Types of weeds</vt:lpstr>
      <vt:lpstr>Ecology &amp; biology of weeds</vt:lpstr>
      <vt:lpstr>Ecology &amp; biology of weeds</vt:lpstr>
      <vt:lpstr>PowerPoint Presentation</vt:lpstr>
      <vt:lpstr>Questions &amp; Answers</vt:lpstr>
      <vt:lpstr>Weed identification</vt:lpstr>
      <vt:lpstr>Weed identification</vt:lpstr>
      <vt:lpstr>PowerPoint Presentation</vt:lpstr>
      <vt:lpstr>Weed Management</vt:lpstr>
      <vt:lpstr>Weed Management</vt:lpstr>
      <vt:lpstr>Weed Management</vt:lpstr>
      <vt:lpstr>Weed Management</vt:lpstr>
      <vt:lpstr>Some weed management examples  developed and tested by AfricaRice and partners</vt:lpstr>
      <vt:lpstr>PowerPoint Presentation</vt:lpstr>
      <vt:lpstr>PowerPoint Presentation</vt:lpstr>
      <vt:lpstr>Weed competitive lowland rice varieties</vt:lpstr>
      <vt:lpstr>Legume species for weed-suppressive fallow rotations or intercrops</vt:lpstr>
      <vt:lpstr>Weed Management</vt:lpstr>
      <vt:lpstr>Weed Management</vt:lpstr>
      <vt:lpstr>Weed Management – Video 2 Effective Weed Management</vt:lpstr>
      <vt:lpstr>Herbicides</vt:lpstr>
      <vt:lpstr>Herbicides</vt:lpstr>
      <vt:lpstr>Weed Management – Video 3 Safe and Correct Use of Herbicides</vt:lpstr>
      <vt:lpstr>Questions &amp; Answers</vt:lpstr>
      <vt:lpstr>Rotary weeders</vt:lpstr>
      <vt:lpstr>Weed Management – Video 4 Using the Rotary Weeder in Lowland Rice</vt:lpstr>
      <vt:lpstr>Striga Management</vt:lpstr>
      <vt:lpstr>Weed Management – Video 5 Striga Management</vt:lpstr>
      <vt:lpstr>PowerPoint Presentation</vt:lpstr>
    </vt:vector>
  </TitlesOfParts>
  <Company>WARDA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Rodenburg, Jonne (AfricaRice-Dar Es Salaam)</dc:creator>
  <cp:lastModifiedBy>Jonne Rodenburg</cp:lastModifiedBy>
  <cp:revision>155</cp:revision>
  <cp:lastPrinted>2017-05-18T16:44:01Z</cp:lastPrinted>
  <dcterms:created xsi:type="dcterms:W3CDTF">2009-10-06T11:27:07Z</dcterms:created>
  <dcterms:modified xsi:type="dcterms:W3CDTF">2017-05-26T16:37:14Z</dcterms:modified>
</cp:coreProperties>
</file>