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315" r:id="rId3"/>
    <p:sldId id="305" r:id="rId4"/>
    <p:sldId id="304" r:id="rId5"/>
    <p:sldId id="306" r:id="rId6"/>
    <p:sldId id="295" r:id="rId7"/>
    <p:sldId id="266" r:id="rId8"/>
    <p:sldId id="303" r:id="rId9"/>
    <p:sldId id="296" r:id="rId10"/>
    <p:sldId id="307" r:id="rId11"/>
    <p:sldId id="272" r:id="rId12"/>
    <p:sldId id="273" r:id="rId13"/>
    <p:sldId id="308" r:id="rId14"/>
    <p:sldId id="275" r:id="rId15"/>
    <p:sldId id="297" r:id="rId16"/>
    <p:sldId id="309" r:id="rId17"/>
    <p:sldId id="310" r:id="rId18"/>
    <p:sldId id="256" r:id="rId19"/>
    <p:sldId id="257" r:id="rId20"/>
    <p:sldId id="298" r:id="rId21"/>
    <p:sldId id="284" r:id="rId22"/>
    <p:sldId id="311" r:id="rId23"/>
    <p:sldId id="299" r:id="rId24"/>
    <p:sldId id="264" r:id="rId25"/>
    <p:sldId id="265" r:id="rId26"/>
    <p:sldId id="312" r:id="rId27"/>
    <p:sldId id="313" r:id="rId28"/>
    <p:sldId id="314" r:id="rId29"/>
    <p:sldId id="301" r:id="rId30"/>
    <p:sldId id="278" r:id="rId31"/>
    <p:sldId id="302" r:id="rId32"/>
    <p:sldId id="31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31" autoAdjust="0"/>
    <p:restoredTop sz="94653" autoAdjust="0"/>
  </p:normalViewPr>
  <p:slideViewPr>
    <p:cSldViewPr>
      <p:cViewPr varScale="1">
        <p:scale>
          <a:sx n="90" d="100"/>
          <a:sy n="90" d="100"/>
        </p:scale>
        <p:origin x="1338" y="90"/>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119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5/29/2017</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support@riceadvice.info" TargetMode="External"/><Relationship Id="rId2" Type="http://schemas.openxmlformats.org/officeDocument/2006/relationships/hyperlink" Target="mailto:j.rodenburg@cigar.org"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account.riceadvice.info/"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support@riceadvice.info"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219200"/>
            <a:ext cx="7772400" cy="1470025"/>
          </a:xfrm>
        </p:spPr>
        <p:txBody>
          <a:bodyPr>
            <a:normAutofit fontScale="90000"/>
          </a:bodyPr>
          <a:lstStyle/>
          <a:p>
            <a:r>
              <a:rPr lang="en-US" sz="4900" dirty="0" err="1"/>
              <a:t>RiceAdvice</a:t>
            </a:r>
            <a:r>
              <a:rPr lang="en-US" sz="4900" dirty="0"/>
              <a:t> </a:t>
            </a:r>
            <a:r>
              <a:rPr lang="en-US" sz="4900" i="1" dirty="0" err="1"/>
              <a:t>WeedManager</a:t>
            </a:r>
            <a:r>
              <a:rPr lang="en-US" sz="4900" i="1" dirty="0"/>
              <a:t> V1.1.x</a:t>
            </a:r>
            <a:r>
              <a:rPr lang="en-US" sz="4900" dirty="0"/>
              <a:t> installation &amp; use</a:t>
            </a:r>
            <a:br>
              <a:rPr lang="en-US" dirty="0"/>
            </a:br>
            <a:r>
              <a:rPr lang="en-US" sz="2700" dirty="0"/>
              <a:t>May 2017</a:t>
            </a:r>
            <a:endParaRPr lang="en-US" dirty="0"/>
          </a:p>
        </p:txBody>
      </p:sp>
      <p:sp>
        <p:nvSpPr>
          <p:cNvPr id="6" name="Subtitle 5"/>
          <p:cNvSpPr>
            <a:spLocks noGrp="1"/>
          </p:cNvSpPr>
          <p:nvPr>
            <p:ph type="subTitle" idx="1"/>
          </p:nvPr>
        </p:nvSpPr>
        <p:spPr/>
        <p:txBody>
          <a:bodyPr/>
          <a:lstStyle/>
          <a:p>
            <a:endParaRPr lang="en-US"/>
          </a:p>
        </p:txBody>
      </p:sp>
      <p:pic>
        <p:nvPicPr>
          <p:cNvPr id="1027" name="Picture 3" descr="\\172.16.0.16\Public\ProjectInUitvoering\IntDevelopment\AfricaRice\RiceAdvice\Africa Rice app-logo\FINAL\riceadvice-hand_1024x500.jpg"/>
          <p:cNvPicPr>
            <a:picLocks noChangeAspect="1" noChangeArrowheads="1"/>
          </p:cNvPicPr>
          <p:nvPr/>
        </p:nvPicPr>
        <p:blipFill>
          <a:blip r:embed="rId2" cstate="print"/>
          <a:srcRect/>
          <a:stretch>
            <a:fillRect/>
          </a:stretch>
        </p:blipFill>
        <p:spPr bwMode="auto">
          <a:xfrm>
            <a:off x="1371600" y="3124200"/>
            <a:ext cx="6502400" cy="3175000"/>
          </a:xfrm>
          <a:prstGeom prst="rect">
            <a:avLst/>
          </a:prstGeom>
          <a:noFill/>
        </p:spPr>
      </p:pic>
    </p:spTree>
    <p:extLst>
      <p:ext uri="{BB962C8B-B14F-4D97-AF65-F5344CB8AC3E}">
        <p14:creationId xmlns:p14="http://schemas.microsoft.com/office/powerpoint/2010/main" val="25038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8" name="Content Placeholder 7"/>
          <p:cNvSpPr>
            <a:spLocks noGrp="1"/>
          </p:cNvSpPr>
          <p:nvPr>
            <p:ph idx="1"/>
          </p:nvPr>
        </p:nvSpPr>
        <p:spPr>
          <a:xfrm>
            <a:off x="4286250" y="273051"/>
            <a:ext cx="4857750" cy="5853113"/>
          </a:xfrm>
        </p:spPr>
        <p:txBody>
          <a:bodyPr>
            <a:normAutofit/>
          </a:bodyPr>
          <a:lstStyle/>
          <a:p>
            <a:r>
              <a:rPr lang="en-US" dirty="0"/>
              <a:t>You can open </a:t>
            </a:r>
            <a:r>
              <a:rPr lang="en-US" dirty="0" err="1"/>
              <a:t>WeedManager</a:t>
            </a:r>
            <a:r>
              <a:rPr lang="en-US" dirty="0"/>
              <a:t> each time by clicking the icon on your device desktop</a:t>
            </a:r>
          </a:p>
        </p:txBody>
      </p:sp>
      <p:sp>
        <p:nvSpPr>
          <p:cNvPr id="9" name="Text Placeholder 8"/>
          <p:cNvSpPr>
            <a:spLocks noGrp="1"/>
          </p:cNvSpPr>
          <p:nvPr>
            <p:ph type="body" sz="half" idx="2"/>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857625" cy="6858000"/>
          </a:xfrm>
          <a:prstGeom prst="rect">
            <a:avLst/>
          </a:prstGeom>
        </p:spPr>
      </p:pic>
      <p:sp>
        <p:nvSpPr>
          <p:cNvPr id="10" name="Arrow: Right 9"/>
          <p:cNvSpPr/>
          <p:nvPr/>
        </p:nvSpPr>
        <p:spPr>
          <a:xfrm rot="5400000">
            <a:off x="914400" y="1143000"/>
            <a:ext cx="990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689700" y="2005933"/>
            <a:ext cx="1440000" cy="1440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9172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a:xfrm>
            <a:off x="4038600" y="273051"/>
            <a:ext cx="4648201" cy="5853113"/>
          </a:xfrm>
        </p:spPr>
        <p:txBody>
          <a:bodyPr>
            <a:noAutofit/>
          </a:bodyPr>
          <a:lstStyle/>
          <a:p>
            <a:r>
              <a:rPr lang="en-US" dirty="0"/>
              <a:t>The </a:t>
            </a:r>
            <a:r>
              <a:rPr lang="en-US" b="1" dirty="0"/>
              <a:t>first time </a:t>
            </a:r>
            <a:r>
              <a:rPr lang="en-US" dirty="0"/>
              <a:t>you open </a:t>
            </a:r>
            <a:r>
              <a:rPr lang="en-US" dirty="0" err="1"/>
              <a:t>WeedManager</a:t>
            </a:r>
            <a:r>
              <a:rPr lang="en-US" dirty="0"/>
              <a:t> provide your Username and Password</a:t>
            </a:r>
          </a:p>
          <a:p>
            <a:r>
              <a:rPr lang="en-US" dirty="0"/>
              <a:t>Click the ‘SIGN IN’ button</a:t>
            </a:r>
          </a:p>
          <a:p>
            <a:endParaRPr lang="en-US" dirty="0"/>
          </a:p>
          <a:p>
            <a:r>
              <a:rPr lang="en-US" dirty="0"/>
              <a:t>Note: The functionality crossed out is not working yet.</a:t>
            </a:r>
          </a:p>
          <a:p>
            <a:endParaRPr lang="en-US" sz="2400" dirty="0"/>
          </a:p>
          <a:p>
            <a:pPr marL="0" indent="0">
              <a:buNone/>
            </a:pPr>
            <a:endParaRPr lang="en-US" sz="2400" dirty="0"/>
          </a:p>
          <a:p>
            <a:endParaRPr lang="en-US" sz="2400" dirty="0"/>
          </a:p>
        </p:txBody>
      </p:sp>
      <p:sp>
        <p:nvSpPr>
          <p:cNvPr id="6" name="Text Placeholder 5"/>
          <p:cNvSpPr>
            <a:spLocks noGrp="1"/>
          </p:cNvSpPr>
          <p:nvPr>
            <p:ph type="body" sz="half" idx="2"/>
          </p:nvPr>
        </p:nvSpPr>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857625" cy="6858000"/>
          </a:xfrm>
          <a:prstGeom prst="rect">
            <a:avLst/>
          </a:prstGeom>
        </p:spPr>
      </p:pic>
      <p:sp>
        <p:nvSpPr>
          <p:cNvPr id="8" name="TextBox 7"/>
          <p:cNvSpPr txBox="1"/>
          <p:nvPr/>
        </p:nvSpPr>
        <p:spPr>
          <a:xfrm>
            <a:off x="2438400" y="2057400"/>
            <a:ext cx="973343" cy="523220"/>
          </a:xfrm>
          <a:prstGeom prst="rect">
            <a:avLst/>
          </a:prstGeom>
          <a:noFill/>
        </p:spPr>
        <p:txBody>
          <a:bodyPr wrap="none" rtlCol="0">
            <a:spAutoFit/>
          </a:bodyPr>
          <a:lstStyle/>
          <a:p>
            <a:r>
              <a:rPr lang="en-GB" sz="2800" b="1" dirty="0">
                <a:solidFill>
                  <a:srgbClr val="FF0000"/>
                </a:solidFill>
              </a:rPr>
              <a:t>XXXX</a:t>
            </a:r>
            <a:endParaRPr lang="en-GB" b="1" dirty="0">
              <a:solidFill>
                <a:srgbClr val="FF0000"/>
              </a:solidFill>
            </a:endParaRPr>
          </a:p>
        </p:txBody>
      </p:sp>
      <p:sp>
        <p:nvSpPr>
          <p:cNvPr id="9" name="TextBox 8"/>
          <p:cNvSpPr txBox="1"/>
          <p:nvPr/>
        </p:nvSpPr>
        <p:spPr>
          <a:xfrm>
            <a:off x="322057" y="4810780"/>
            <a:ext cx="3142207" cy="523220"/>
          </a:xfrm>
          <a:prstGeom prst="rect">
            <a:avLst/>
          </a:prstGeom>
          <a:noFill/>
        </p:spPr>
        <p:txBody>
          <a:bodyPr wrap="none" rtlCol="0">
            <a:spAutoFit/>
          </a:bodyPr>
          <a:lstStyle/>
          <a:p>
            <a:r>
              <a:rPr lang="en-GB" sz="2800" b="1" dirty="0">
                <a:solidFill>
                  <a:srgbClr val="FF0000"/>
                </a:solidFill>
              </a:rPr>
              <a:t>XXXXXXXXXXXXXXX</a:t>
            </a:r>
            <a:endParaRPr lang="en-GB" b="1" dirty="0">
              <a:solidFill>
                <a:srgbClr val="FF0000"/>
              </a:solidFill>
            </a:endParaRPr>
          </a:p>
        </p:txBody>
      </p:sp>
    </p:spTree>
    <p:extLst>
      <p:ext uri="{BB962C8B-B14F-4D97-AF65-F5344CB8AC3E}">
        <p14:creationId xmlns:p14="http://schemas.microsoft.com/office/powerpoint/2010/main" val="443748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a:xfrm>
            <a:off x="4031116" y="273051"/>
            <a:ext cx="4655685" cy="5853113"/>
          </a:xfrm>
        </p:spPr>
        <p:txBody>
          <a:bodyPr>
            <a:normAutofit/>
          </a:bodyPr>
          <a:lstStyle/>
          <a:p>
            <a:r>
              <a:rPr lang="en-US" dirty="0"/>
              <a:t>Once logged in you see a blank page called Farmers.</a:t>
            </a:r>
          </a:p>
          <a:p>
            <a:r>
              <a:rPr lang="en-US" dirty="0"/>
              <a:t>First complete your user profile. Click the menu in the upper left corner</a:t>
            </a:r>
          </a:p>
        </p:txBody>
      </p:sp>
      <p:sp>
        <p:nvSpPr>
          <p:cNvPr id="6" name="Text Placeholder 5"/>
          <p:cNvSpPr>
            <a:spLocks noGrp="1"/>
          </p:cNvSpPr>
          <p:nvPr>
            <p:ph type="body" sz="half" idx="2"/>
          </p:nvPr>
        </p:nvSpPr>
        <p:spPr/>
        <p:txBody>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857625" cy="6858000"/>
          </a:xfrm>
          <a:prstGeom prst="rect">
            <a:avLst/>
          </a:prstGeom>
        </p:spPr>
      </p:pic>
      <p:sp>
        <p:nvSpPr>
          <p:cNvPr id="8" name="Arrow: Right 7"/>
          <p:cNvSpPr/>
          <p:nvPr/>
        </p:nvSpPr>
        <p:spPr>
          <a:xfrm rot="13348439">
            <a:off x="443490" y="1168400"/>
            <a:ext cx="990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rot="6733023">
            <a:off x="1989" y="261795"/>
            <a:ext cx="720000" cy="720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55916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857625" cy="6858000"/>
          </a:xfrm>
          <a:prstGeom prst="rect">
            <a:avLst/>
          </a:prstGeom>
        </p:spPr>
      </p:pic>
      <p:sp>
        <p:nvSpPr>
          <p:cNvPr id="5" name="Content Placeholder 4"/>
          <p:cNvSpPr>
            <a:spLocks noGrp="1"/>
          </p:cNvSpPr>
          <p:nvPr>
            <p:ph idx="1"/>
          </p:nvPr>
        </p:nvSpPr>
        <p:spPr>
          <a:xfrm>
            <a:off x="4031116" y="273051"/>
            <a:ext cx="4655685" cy="5853113"/>
          </a:xfrm>
        </p:spPr>
        <p:txBody>
          <a:bodyPr>
            <a:normAutofit/>
          </a:bodyPr>
          <a:lstStyle/>
          <a:p>
            <a:r>
              <a:rPr lang="en-US" dirty="0"/>
              <a:t>Then click the ‘pack-man’ icon to open your profile page.</a:t>
            </a:r>
          </a:p>
        </p:txBody>
      </p:sp>
      <p:sp>
        <p:nvSpPr>
          <p:cNvPr id="8" name="Arrow: Right 7"/>
          <p:cNvSpPr/>
          <p:nvPr/>
        </p:nvSpPr>
        <p:spPr>
          <a:xfrm rot="13348439">
            <a:off x="474696" y="1244600"/>
            <a:ext cx="990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rot="6733023">
            <a:off x="33195" y="337995"/>
            <a:ext cx="720000" cy="720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75992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018359" y="273051"/>
            <a:ext cx="4668442" cy="5853113"/>
          </a:xfrm>
        </p:spPr>
        <p:txBody>
          <a:bodyPr>
            <a:normAutofit lnSpcReduction="10000"/>
          </a:bodyPr>
          <a:lstStyle/>
          <a:p>
            <a:r>
              <a:rPr lang="en-US" dirty="0"/>
              <a:t>Now, complete your user account profile. Make sure you enter information in all fields.</a:t>
            </a:r>
          </a:p>
          <a:p>
            <a:r>
              <a:rPr lang="en-US" dirty="0"/>
              <a:t>Then click the green ‘done’ icon</a:t>
            </a:r>
          </a:p>
          <a:p>
            <a:r>
              <a:rPr lang="en-US" dirty="0"/>
              <a:t>After this, you can disconnect from internet. </a:t>
            </a:r>
            <a:r>
              <a:rPr lang="en-US" dirty="0" err="1"/>
              <a:t>WeedManager</a:t>
            </a:r>
            <a:r>
              <a:rPr lang="en-US" dirty="0"/>
              <a:t> does not require an active internet connection to operate.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857625" cy="6858000"/>
          </a:xfrm>
          <a:prstGeom prst="rect">
            <a:avLst/>
          </a:prstGeom>
        </p:spPr>
      </p:pic>
      <p:sp>
        <p:nvSpPr>
          <p:cNvPr id="6" name="Arrow: Right 5"/>
          <p:cNvSpPr/>
          <p:nvPr/>
        </p:nvSpPr>
        <p:spPr>
          <a:xfrm rot="2617042">
            <a:off x="2019095" y="4763858"/>
            <a:ext cx="990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rot="6733023">
            <a:off x="2840249" y="5345692"/>
            <a:ext cx="1080000" cy="1080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60886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Basic Navigation</a:t>
            </a:r>
          </a:p>
        </p:txBody>
      </p:sp>
    </p:spTree>
    <p:extLst>
      <p:ext uri="{BB962C8B-B14F-4D97-AF65-F5344CB8AC3E}">
        <p14:creationId xmlns:p14="http://schemas.microsoft.com/office/powerpoint/2010/main" val="2658065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033242" y="304800"/>
            <a:ext cx="4653559" cy="5821364"/>
          </a:xfrm>
        </p:spPr>
        <p:txBody>
          <a:bodyPr>
            <a:normAutofit/>
          </a:bodyPr>
          <a:lstStyle/>
          <a:p>
            <a:r>
              <a:rPr lang="en-US" dirty="0"/>
              <a:t>On the ‘Farmers’ page, click the green (+) icon in the lower right corner to add any farmer for who you want to create an advice.</a:t>
            </a:r>
          </a:p>
          <a:p>
            <a:r>
              <a:rPr lang="en-US" dirty="0"/>
              <a:t>All farmers you entered appear in the ‘Farmers’ list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857625" cy="6858000"/>
          </a:xfrm>
          <a:prstGeom prst="rect">
            <a:avLst/>
          </a:prstGeom>
        </p:spPr>
      </p:pic>
      <p:sp>
        <p:nvSpPr>
          <p:cNvPr id="6" name="Arrow: Right 5"/>
          <p:cNvSpPr/>
          <p:nvPr/>
        </p:nvSpPr>
        <p:spPr>
          <a:xfrm rot="2617042">
            <a:off x="2019095" y="4763858"/>
            <a:ext cx="990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rot="6733023">
            <a:off x="2840249" y="5345692"/>
            <a:ext cx="1080000" cy="1080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78210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857625" cy="6858000"/>
          </a:xfrm>
          <a:prstGeom prst="rect">
            <a:avLst/>
          </a:prstGeom>
        </p:spPr>
      </p:pic>
      <p:sp>
        <p:nvSpPr>
          <p:cNvPr id="5" name="Content Placeholder 4"/>
          <p:cNvSpPr>
            <a:spLocks noGrp="1"/>
          </p:cNvSpPr>
          <p:nvPr>
            <p:ph idx="1"/>
          </p:nvPr>
        </p:nvSpPr>
        <p:spPr>
          <a:xfrm>
            <a:off x="4033242" y="304800"/>
            <a:ext cx="4653559" cy="5821364"/>
          </a:xfrm>
        </p:spPr>
        <p:txBody>
          <a:bodyPr>
            <a:normAutofit/>
          </a:bodyPr>
          <a:lstStyle/>
          <a:p>
            <a:r>
              <a:rPr lang="en-US" dirty="0"/>
              <a:t>On the ‘Farmer Edit’ page, enter all information available for that farmer.</a:t>
            </a:r>
          </a:p>
          <a:p>
            <a:r>
              <a:rPr lang="en-US" dirty="0"/>
              <a:t>To save the farmer in your list, click the green ‘Done’ icon.</a:t>
            </a:r>
          </a:p>
        </p:txBody>
      </p:sp>
      <p:sp>
        <p:nvSpPr>
          <p:cNvPr id="6" name="Arrow: Right 5"/>
          <p:cNvSpPr/>
          <p:nvPr/>
        </p:nvSpPr>
        <p:spPr>
          <a:xfrm rot="2617042">
            <a:off x="1876059" y="3849459"/>
            <a:ext cx="990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rot="6733023">
            <a:off x="2697213" y="4431293"/>
            <a:ext cx="1080000" cy="1080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9723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033242" y="304800"/>
            <a:ext cx="4653559" cy="5821364"/>
          </a:xfrm>
        </p:spPr>
        <p:txBody>
          <a:bodyPr>
            <a:normAutofit/>
          </a:bodyPr>
          <a:lstStyle/>
          <a:p>
            <a:r>
              <a:rPr lang="en-US" dirty="0"/>
              <a:t>To see all current advices for a farmer, or to add a new advice for a farmer, click on the farmers’ name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857625" cy="6858000"/>
          </a:xfrm>
          <a:prstGeom prst="rect">
            <a:avLst/>
          </a:prstGeom>
        </p:spPr>
      </p:pic>
      <p:sp>
        <p:nvSpPr>
          <p:cNvPr id="7" name="Arrow: Right 6"/>
          <p:cNvSpPr/>
          <p:nvPr/>
        </p:nvSpPr>
        <p:spPr>
          <a:xfrm rot="13293069">
            <a:off x="1166936" y="1795984"/>
            <a:ext cx="990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rot="5400000">
            <a:off x="590352" y="373079"/>
            <a:ext cx="720000" cy="1752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94702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038600" y="273051"/>
            <a:ext cx="4648201" cy="5853113"/>
          </a:xfrm>
        </p:spPr>
        <p:txBody>
          <a:bodyPr>
            <a:normAutofit lnSpcReduction="10000"/>
          </a:bodyPr>
          <a:lstStyle/>
          <a:p>
            <a:r>
              <a:rPr lang="en-US" dirty="0"/>
              <a:t>On this ‘Farmers Advices’ page, click the green (+) icon in the lower right corner to add an advice.</a:t>
            </a:r>
          </a:p>
          <a:p>
            <a:r>
              <a:rPr lang="en-US" dirty="0"/>
              <a:t>All advices for a specific farmer appear on this page, including their status.</a:t>
            </a:r>
          </a:p>
          <a:p>
            <a:r>
              <a:rPr lang="en-US" dirty="0"/>
              <a:t>Click on an advice in the list to see the advice details</a:t>
            </a:r>
          </a:p>
          <a:p>
            <a:pPr lvl="0"/>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857625" cy="6858000"/>
          </a:xfrm>
          <a:prstGeom prst="rect">
            <a:avLst/>
          </a:prstGeom>
        </p:spPr>
      </p:pic>
      <p:sp>
        <p:nvSpPr>
          <p:cNvPr id="8" name="Arrow: Right 7"/>
          <p:cNvSpPr/>
          <p:nvPr/>
        </p:nvSpPr>
        <p:spPr>
          <a:xfrm rot="2617042">
            <a:off x="2049553" y="4763859"/>
            <a:ext cx="990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rot="6733023">
            <a:off x="2870707" y="5345693"/>
            <a:ext cx="1080000" cy="1080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42270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GB" dirty="0"/>
              <a:t>Prerequisites !!</a:t>
            </a:r>
            <a:br>
              <a:rPr lang="en-GB" dirty="0"/>
            </a:br>
            <a:endParaRPr lang="en-GB" dirty="0"/>
          </a:p>
        </p:txBody>
      </p:sp>
      <p:sp>
        <p:nvSpPr>
          <p:cNvPr id="4" name="Rectangle 3"/>
          <p:cNvSpPr/>
          <p:nvPr/>
        </p:nvSpPr>
        <p:spPr>
          <a:xfrm>
            <a:off x="762000" y="1828800"/>
            <a:ext cx="7239000" cy="3046988"/>
          </a:xfrm>
          <a:prstGeom prst="rect">
            <a:avLst/>
          </a:prstGeom>
        </p:spPr>
        <p:txBody>
          <a:bodyPr wrap="square">
            <a:spAutoFit/>
          </a:bodyPr>
          <a:lstStyle/>
          <a:p>
            <a:pPr marL="342900" indent="-342900">
              <a:buFont typeface="Arial" panose="020B0604020202020204" pitchFamily="34" charset="0"/>
              <a:buChar char="•"/>
            </a:pPr>
            <a:r>
              <a:rPr lang="en-US" sz="2400" b="1" dirty="0" err="1"/>
              <a:t>Weedmanager</a:t>
            </a:r>
            <a:r>
              <a:rPr lang="en-US" sz="2400" b="1" dirty="0"/>
              <a:t> requires at least Android version 4.3 Make sure you have an Android device (smartphone or tablet) running Android version 4.3 or up. You can check this in the settings (about phone) of your device</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2400" b="1" dirty="0"/>
              <a:t>Make sure you can access your email on the device</a:t>
            </a:r>
          </a:p>
          <a:p>
            <a:pPr marL="342900" indent="-342900">
              <a:buFont typeface="Arial" panose="020B0604020202020204" pitchFamily="34" charset="0"/>
              <a:buChar char="•"/>
            </a:pPr>
            <a:endParaRPr lang="en-US" sz="2400" b="1" dirty="0">
              <a:solidFill>
                <a:srgbClr val="FF0000"/>
              </a:solidFill>
            </a:endParaRPr>
          </a:p>
        </p:txBody>
      </p:sp>
    </p:spTree>
    <p:extLst>
      <p:ext uri="{BB962C8B-B14F-4D97-AF65-F5344CB8AC3E}">
        <p14:creationId xmlns:p14="http://schemas.microsoft.com/office/powerpoint/2010/main" val="3451191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 to generate an Advice</a:t>
            </a:r>
          </a:p>
        </p:txBody>
      </p:sp>
    </p:spTree>
    <p:extLst>
      <p:ext uri="{BB962C8B-B14F-4D97-AF65-F5344CB8AC3E}">
        <p14:creationId xmlns:p14="http://schemas.microsoft.com/office/powerpoint/2010/main" val="3792714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8359" y="273051"/>
            <a:ext cx="4668442" cy="5853113"/>
          </a:xfrm>
        </p:spPr>
        <p:txBody>
          <a:bodyPr/>
          <a:lstStyle/>
          <a:p>
            <a:r>
              <a:rPr lang="en-US" dirty="0"/>
              <a:t>After clicking the ‘Add Advice’ icon (see previous section), you can provide the farm conditions, like environment, size, budget, equipment, etc.</a:t>
            </a:r>
          </a:p>
          <a:p>
            <a:r>
              <a:rPr lang="en-US" dirty="0"/>
              <a:t>Click the checkbox for each condition that apply to the farm</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857625" cy="6858000"/>
          </a:xfrm>
          <a:prstGeom prst="rect">
            <a:avLst/>
          </a:prstGeom>
        </p:spPr>
      </p:pic>
    </p:spTree>
    <p:extLst>
      <p:ext uri="{BB962C8B-B14F-4D97-AF65-F5344CB8AC3E}">
        <p14:creationId xmlns:p14="http://schemas.microsoft.com/office/powerpoint/2010/main" val="3631787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8359" y="273051"/>
            <a:ext cx="4668442" cy="5853113"/>
          </a:xfrm>
        </p:spPr>
        <p:txBody>
          <a:bodyPr/>
          <a:lstStyle/>
          <a:p>
            <a:r>
              <a:rPr lang="en-US" dirty="0"/>
              <a:t>Scroll down to enter the Weed Categories the farmer is having problems with</a:t>
            </a:r>
          </a:p>
          <a:p>
            <a:r>
              <a:rPr lang="en-US" dirty="0"/>
              <a:t>Click the green ‘Done’ icon when finished to see the advice/ recommendations</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857625" cy="6858000"/>
          </a:xfrm>
          <a:prstGeom prst="rect">
            <a:avLst/>
          </a:prstGeom>
        </p:spPr>
      </p:pic>
      <p:sp>
        <p:nvSpPr>
          <p:cNvPr id="6" name="Arrow: Right 5"/>
          <p:cNvSpPr/>
          <p:nvPr/>
        </p:nvSpPr>
        <p:spPr>
          <a:xfrm rot="2617042">
            <a:off x="2049553" y="4763859"/>
            <a:ext cx="990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rot="6733023">
            <a:off x="2870707" y="5345693"/>
            <a:ext cx="1080000" cy="1080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4067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Advice / Recommendations</a:t>
            </a:r>
          </a:p>
        </p:txBody>
      </p:sp>
    </p:spTree>
    <p:extLst>
      <p:ext uri="{BB962C8B-B14F-4D97-AF65-F5344CB8AC3E}">
        <p14:creationId xmlns:p14="http://schemas.microsoft.com/office/powerpoint/2010/main" val="481903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014952" y="273051"/>
            <a:ext cx="4671849" cy="5853113"/>
          </a:xfrm>
        </p:spPr>
        <p:txBody>
          <a:bodyPr>
            <a:normAutofit/>
          </a:bodyPr>
          <a:lstStyle/>
          <a:p>
            <a:endParaRPr lang="en-US" dirty="0"/>
          </a:p>
          <a:p>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857625" cy="6858000"/>
          </a:xfrm>
          <a:prstGeom prst="rect">
            <a:avLst/>
          </a:prstGeom>
        </p:spPr>
      </p:pic>
      <p:sp>
        <p:nvSpPr>
          <p:cNvPr id="15" name="Content Placeholder 2"/>
          <p:cNvSpPr txBox="1">
            <a:spLocks/>
          </p:cNvSpPr>
          <p:nvPr/>
        </p:nvSpPr>
        <p:spPr>
          <a:xfrm>
            <a:off x="4018359" y="273051"/>
            <a:ext cx="4668442" cy="58531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Any advice is split into 3 lists: before, during and after season recommendations</a:t>
            </a:r>
          </a:p>
          <a:p>
            <a:r>
              <a:rPr lang="en-US" dirty="0"/>
              <a:t>‘Swipe’ to navigate between the 3 lists</a:t>
            </a:r>
          </a:p>
          <a:p>
            <a:r>
              <a:rPr lang="en-US" dirty="0"/>
              <a:t>If you agree to follow a specific recommendation you can mark its check-box</a:t>
            </a:r>
          </a:p>
        </p:txBody>
      </p:sp>
      <p:sp>
        <p:nvSpPr>
          <p:cNvPr id="16" name="Arrow: Right 15"/>
          <p:cNvSpPr/>
          <p:nvPr/>
        </p:nvSpPr>
        <p:spPr>
          <a:xfrm rot="10800000">
            <a:off x="1019917" y="2904067"/>
            <a:ext cx="990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rot="6733023">
            <a:off x="33195" y="2839606"/>
            <a:ext cx="720000" cy="720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6184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038600" y="273051"/>
            <a:ext cx="4648201" cy="5853113"/>
          </a:xfrm>
        </p:spPr>
        <p:txBody>
          <a:bodyPr>
            <a:normAutofit/>
          </a:bodyPr>
          <a:lstStyle/>
          <a:p>
            <a:r>
              <a:rPr lang="en-US" dirty="0"/>
              <a:t>ALL recommendations that include herbicides show an additional icon</a:t>
            </a:r>
          </a:p>
          <a:p>
            <a:r>
              <a:rPr lang="en-US" dirty="0"/>
              <a:t>Click this </a:t>
            </a:r>
            <a:r>
              <a:rPr lang="en-US" b="1" dirty="0"/>
              <a:t>icon</a:t>
            </a:r>
            <a:r>
              <a:rPr lang="en-US" dirty="0"/>
              <a:t> to see the recommended herbicide list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857625" cy="6858000"/>
          </a:xfrm>
          <a:prstGeom prst="rect">
            <a:avLst/>
          </a:prstGeom>
        </p:spPr>
      </p:pic>
      <p:sp>
        <p:nvSpPr>
          <p:cNvPr id="7" name="Arrow: Right 6"/>
          <p:cNvSpPr/>
          <p:nvPr/>
        </p:nvSpPr>
        <p:spPr>
          <a:xfrm>
            <a:off x="1973478" y="4469894"/>
            <a:ext cx="990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rot="6733023">
            <a:off x="3118717" y="4376594"/>
            <a:ext cx="720000" cy="720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7842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857625" cy="6858000"/>
          </a:xfrm>
          <a:prstGeom prst="rect">
            <a:avLst/>
          </a:prstGeom>
        </p:spPr>
      </p:pic>
      <p:sp>
        <p:nvSpPr>
          <p:cNvPr id="5" name="Content Placeholder 4"/>
          <p:cNvSpPr>
            <a:spLocks noGrp="1"/>
          </p:cNvSpPr>
          <p:nvPr>
            <p:ph idx="1"/>
          </p:nvPr>
        </p:nvSpPr>
        <p:spPr>
          <a:xfrm>
            <a:off x="4038600" y="273051"/>
            <a:ext cx="4648201" cy="5853113"/>
          </a:xfrm>
        </p:spPr>
        <p:txBody>
          <a:bodyPr>
            <a:normAutofit/>
          </a:bodyPr>
          <a:lstStyle/>
          <a:p>
            <a:r>
              <a:rPr lang="en-US" dirty="0"/>
              <a:t>Recommended herbicides are listed per weed category</a:t>
            </a:r>
          </a:p>
          <a:p>
            <a:r>
              <a:rPr lang="en-US" dirty="0"/>
              <a:t>Click the ‘v’ on each herbicide card to see additional information for that specific herbicide</a:t>
            </a:r>
          </a:p>
        </p:txBody>
      </p:sp>
      <p:sp>
        <p:nvSpPr>
          <p:cNvPr id="7" name="Arrow: Right 6"/>
          <p:cNvSpPr/>
          <p:nvPr/>
        </p:nvSpPr>
        <p:spPr>
          <a:xfrm>
            <a:off x="1928812" y="2564894"/>
            <a:ext cx="990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rot="6733023">
            <a:off x="3002829" y="2471594"/>
            <a:ext cx="720000" cy="720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rot="5400000">
            <a:off x="1506900" y="-178305"/>
            <a:ext cx="720000" cy="3581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10835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857625" cy="6858000"/>
          </a:xfrm>
          <a:prstGeom prst="rect">
            <a:avLst/>
          </a:prstGeom>
        </p:spPr>
      </p:pic>
      <p:sp>
        <p:nvSpPr>
          <p:cNvPr id="5" name="Content Placeholder 4"/>
          <p:cNvSpPr>
            <a:spLocks noGrp="1"/>
          </p:cNvSpPr>
          <p:nvPr>
            <p:ph idx="1"/>
          </p:nvPr>
        </p:nvSpPr>
        <p:spPr>
          <a:xfrm>
            <a:off x="4038600" y="273051"/>
            <a:ext cx="4648201" cy="5853113"/>
          </a:xfrm>
        </p:spPr>
        <p:txBody>
          <a:bodyPr>
            <a:normAutofit/>
          </a:bodyPr>
          <a:lstStyle/>
          <a:p>
            <a:r>
              <a:rPr lang="en-US" dirty="0"/>
              <a:t>If you agree to apply a specific herbicide you can mark its check-box</a:t>
            </a:r>
          </a:p>
          <a:p>
            <a:r>
              <a:rPr lang="en-US" dirty="0"/>
              <a:t>Click the green ‘Done’ icon in the lower right corner when done with this page to return to the ‘before, during and after’ recommendations pages.</a:t>
            </a:r>
          </a:p>
        </p:txBody>
      </p:sp>
      <p:sp>
        <p:nvSpPr>
          <p:cNvPr id="7" name="Arrow: Right 6"/>
          <p:cNvSpPr/>
          <p:nvPr/>
        </p:nvSpPr>
        <p:spPr>
          <a:xfrm rot="10800000">
            <a:off x="1190095" y="2522273"/>
            <a:ext cx="990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rot="6733023">
            <a:off x="179725" y="2428973"/>
            <a:ext cx="720000" cy="720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83082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857625" cy="6858000"/>
          </a:xfrm>
          <a:prstGeom prst="rect">
            <a:avLst/>
          </a:prstGeom>
        </p:spPr>
      </p:pic>
      <p:sp>
        <p:nvSpPr>
          <p:cNvPr id="5" name="Content Placeholder 4"/>
          <p:cNvSpPr>
            <a:spLocks noGrp="1"/>
          </p:cNvSpPr>
          <p:nvPr>
            <p:ph idx="1"/>
          </p:nvPr>
        </p:nvSpPr>
        <p:spPr>
          <a:xfrm>
            <a:off x="4038600" y="273051"/>
            <a:ext cx="4648201" cy="5853113"/>
          </a:xfrm>
        </p:spPr>
        <p:txBody>
          <a:bodyPr>
            <a:normAutofit/>
          </a:bodyPr>
          <a:lstStyle/>
          <a:p>
            <a:r>
              <a:rPr lang="en-US" dirty="0"/>
              <a:t>If you are done with selecting all recommendations you want to implement, click the ‘v’ icon in the upper right corner to save the status of the advice</a:t>
            </a:r>
          </a:p>
          <a:p>
            <a:r>
              <a:rPr lang="en-US" dirty="0"/>
              <a:t>Click ‘OK’ in the pop-up window if you are sure.</a:t>
            </a:r>
          </a:p>
        </p:txBody>
      </p:sp>
      <p:sp>
        <p:nvSpPr>
          <p:cNvPr id="7" name="Arrow: Right 6"/>
          <p:cNvSpPr/>
          <p:nvPr/>
        </p:nvSpPr>
        <p:spPr>
          <a:xfrm rot="16200000">
            <a:off x="3095625" y="1353657"/>
            <a:ext cx="990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rot="6733023">
            <a:off x="3209205" y="261795"/>
            <a:ext cx="720000" cy="720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4953000"/>
            <a:ext cx="2919697" cy="1810348"/>
          </a:xfrm>
          <a:prstGeom prst="rect">
            <a:avLst/>
          </a:prstGeom>
        </p:spPr>
      </p:pic>
      <p:sp>
        <p:nvSpPr>
          <p:cNvPr id="12" name="Oval 11"/>
          <p:cNvSpPr/>
          <p:nvPr/>
        </p:nvSpPr>
        <p:spPr>
          <a:xfrm rot="6733023">
            <a:off x="7089944" y="5994739"/>
            <a:ext cx="720000" cy="720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p:cNvSpPr/>
          <p:nvPr/>
        </p:nvSpPr>
        <p:spPr>
          <a:xfrm>
            <a:off x="5943600" y="6088039"/>
            <a:ext cx="990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51621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Sending your Data</a:t>
            </a:r>
          </a:p>
        </p:txBody>
      </p:sp>
    </p:spTree>
    <p:extLst>
      <p:ext uri="{BB962C8B-B14F-4D97-AF65-F5344CB8AC3E}">
        <p14:creationId xmlns:p14="http://schemas.microsoft.com/office/powerpoint/2010/main" val="108669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GB" dirty="0"/>
              <a:t>Create an Account</a:t>
            </a:r>
            <a:br>
              <a:rPr lang="en-GB" dirty="0"/>
            </a:br>
            <a:endParaRPr lang="en-GB" dirty="0"/>
          </a:p>
        </p:txBody>
      </p:sp>
      <p:sp>
        <p:nvSpPr>
          <p:cNvPr id="4" name="Rectangle 3"/>
          <p:cNvSpPr/>
          <p:nvPr/>
        </p:nvSpPr>
        <p:spPr>
          <a:xfrm>
            <a:off x="762000" y="1828800"/>
            <a:ext cx="7239000" cy="4154984"/>
          </a:xfrm>
          <a:prstGeom prst="rect">
            <a:avLst/>
          </a:prstGeom>
        </p:spPr>
        <p:txBody>
          <a:bodyPr wrap="square">
            <a:spAutoFit/>
          </a:bodyPr>
          <a:lstStyle/>
          <a:p>
            <a:pPr marL="342900" indent="-342900">
              <a:buFont typeface="Arial" panose="020B0604020202020204" pitchFamily="34" charset="0"/>
              <a:buChar char="•"/>
            </a:pPr>
            <a:r>
              <a:rPr lang="en-US" sz="2400" b="1" dirty="0">
                <a:solidFill>
                  <a:srgbClr val="FF0000"/>
                </a:solidFill>
              </a:rPr>
              <a:t>You ONLY need to ‘Create an Account’ if you currently DO NOT yet have a </a:t>
            </a:r>
            <a:r>
              <a:rPr lang="en-US" sz="2400" b="1" dirty="0" err="1">
                <a:solidFill>
                  <a:srgbClr val="FF0000"/>
                </a:solidFill>
              </a:rPr>
              <a:t>RiceAdvice</a:t>
            </a:r>
            <a:r>
              <a:rPr lang="en-US" sz="2400" b="1" dirty="0">
                <a:solidFill>
                  <a:srgbClr val="FF0000"/>
                </a:solidFill>
              </a:rPr>
              <a:t> (Nutrient Manager) account</a:t>
            </a:r>
          </a:p>
          <a:p>
            <a:endParaRPr lang="en-US" sz="2400" b="1" dirty="0">
              <a:solidFill>
                <a:srgbClr val="FF0000"/>
              </a:solidFill>
            </a:endParaRPr>
          </a:p>
          <a:p>
            <a:endParaRPr lang="en-US" sz="2400" b="1" dirty="0">
              <a:solidFill>
                <a:srgbClr val="FF0000"/>
              </a:solidFill>
            </a:endParaRPr>
          </a:p>
          <a:p>
            <a:endParaRPr lang="en-US" sz="2400" b="1" dirty="0">
              <a:solidFill>
                <a:srgbClr val="FF0000"/>
              </a:solidFill>
            </a:endParaRPr>
          </a:p>
          <a:p>
            <a:pPr marL="342900" indent="-342900">
              <a:buFont typeface="Arial" panose="020B0604020202020204" pitchFamily="34" charset="0"/>
              <a:buChar char="•"/>
            </a:pPr>
            <a:r>
              <a:rPr lang="en-US" sz="2400" b="1" dirty="0">
                <a:solidFill>
                  <a:srgbClr val="FF0000"/>
                </a:solidFill>
              </a:rPr>
              <a:t>If you have used </a:t>
            </a:r>
            <a:r>
              <a:rPr lang="en-US" sz="2400" b="1" dirty="0" err="1">
                <a:solidFill>
                  <a:srgbClr val="FF0000"/>
                </a:solidFill>
              </a:rPr>
              <a:t>RiceAdvice</a:t>
            </a:r>
            <a:r>
              <a:rPr lang="en-US" sz="2400" b="1" dirty="0">
                <a:solidFill>
                  <a:srgbClr val="FF0000"/>
                </a:solidFill>
              </a:rPr>
              <a:t> before, you can use your existing Username and Password to login and use </a:t>
            </a:r>
            <a:r>
              <a:rPr lang="en-US" sz="2400" b="1" dirty="0" err="1">
                <a:solidFill>
                  <a:srgbClr val="FF0000"/>
                </a:solidFill>
              </a:rPr>
              <a:t>WeedManager</a:t>
            </a:r>
            <a:r>
              <a:rPr lang="en-US" sz="2400" b="1" dirty="0">
                <a:solidFill>
                  <a:srgbClr val="FF0000"/>
                </a:solidFill>
              </a:rPr>
              <a:t>. If so, you can SKIP this ‘Create an Account’ section and go straight to the ‘Installing </a:t>
            </a:r>
            <a:r>
              <a:rPr lang="en-US" sz="2400" b="1" dirty="0" err="1">
                <a:solidFill>
                  <a:srgbClr val="FF0000"/>
                </a:solidFill>
              </a:rPr>
              <a:t>WeedManager</a:t>
            </a:r>
            <a:r>
              <a:rPr lang="en-US" sz="2400" b="1" dirty="0">
                <a:solidFill>
                  <a:srgbClr val="FF0000"/>
                </a:solidFill>
              </a:rPr>
              <a:t>’ section</a:t>
            </a:r>
          </a:p>
        </p:txBody>
      </p:sp>
    </p:spTree>
    <p:extLst>
      <p:ext uri="{BB962C8B-B14F-4D97-AF65-F5344CB8AC3E}">
        <p14:creationId xmlns:p14="http://schemas.microsoft.com/office/powerpoint/2010/main" val="918891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73051"/>
            <a:ext cx="8153401" cy="5853113"/>
          </a:xfrm>
        </p:spPr>
        <p:txBody>
          <a:bodyPr>
            <a:normAutofit/>
          </a:bodyPr>
          <a:lstStyle/>
          <a:p>
            <a:r>
              <a:rPr lang="en-US" dirty="0"/>
              <a:t>When you are back in the office and have internet connection, data entered in the field can be synchronized to the central server. Open </a:t>
            </a:r>
            <a:r>
              <a:rPr lang="en-US" dirty="0" err="1"/>
              <a:t>WeedManager</a:t>
            </a:r>
            <a:r>
              <a:rPr lang="en-US" dirty="0"/>
              <a:t> when connected to the internet to force synchronization.</a:t>
            </a:r>
          </a:p>
          <a:p>
            <a:endParaRPr lang="en-US" dirty="0">
              <a:solidFill>
                <a:srgbClr val="FF0000"/>
              </a:solidFill>
            </a:endParaRPr>
          </a:p>
          <a:p>
            <a:r>
              <a:rPr lang="en-US" dirty="0">
                <a:solidFill>
                  <a:srgbClr val="FF0000"/>
                </a:solidFill>
              </a:rPr>
              <a:t>Make sure you regularly connect to the internet to save your data to the server.</a:t>
            </a:r>
          </a:p>
          <a:p>
            <a:pPr marL="0" indent="0">
              <a:buNone/>
            </a:pPr>
            <a:endParaRPr lang="en-US" dirty="0">
              <a:solidFill>
                <a:srgbClr val="FF0000"/>
              </a:solidFill>
            </a:endParaRPr>
          </a:p>
        </p:txBody>
      </p:sp>
    </p:spTree>
    <p:extLst>
      <p:ext uri="{BB962C8B-B14F-4D97-AF65-F5344CB8AC3E}">
        <p14:creationId xmlns:p14="http://schemas.microsoft.com/office/powerpoint/2010/main" val="9842776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Troubleshooting</a:t>
            </a:r>
          </a:p>
        </p:txBody>
      </p:sp>
    </p:spTree>
    <p:extLst>
      <p:ext uri="{BB962C8B-B14F-4D97-AF65-F5344CB8AC3E}">
        <p14:creationId xmlns:p14="http://schemas.microsoft.com/office/powerpoint/2010/main" val="4075835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Support levels</a:t>
            </a:r>
          </a:p>
        </p:txBody>
      </p:sp>
      <p:sp>
        <p:nvSpPr>
          <p:cNvPr id="7" name="Rectangle 6"/>
          <p:cNvSpPr/>
          <p:nvPr/>
        </p:nvSpPr>
        <p:spPr>
          <a:xfrm>
            <a:off x="914400" y="1676400"/>
            <a:ext cx="7467600" cy="4801314"/>
          </a:xfrm>
          <a:prstGeom prst="rect">
            <a:avLst/>
          </a:prstGeom>
        </p:spPr>
        <p:txBody>
          <a:bodyPr wrap="square">
            <a:spAutoFit/>
          </a:bodyPr>
          <a:lstStyle/>
          <a:p>
            <a:pPr marL="342900" indent="-342900">
              <a:buFont typeface="+mj-lt"/>
              <a:buAutoNum type="arabicPeriod"/>
            </a:pPr>
            <a:r>
              <a:rPr lang="en-US" sz="2400" dirty="0"/>
              <a:t>Your first option to solve any questions you have is to consult the various support materials provided to you like (training) manuals, guidelines, videos, etc.</a:t>
            </a:r>
          </a:p>
          <a:p>
            <a:pPr marL="342900" indent="-342900">
              <a:buFont typeface="+mj-lt"/>
              <a:buAutoNum type="arabicPeriod"/>
            </a:pPr>
            <a:r>
              <a:rPr lang="en-US" sz="2400" dirty="0"/>
              <a:t>Your second option is to consult with your </a:t>
            </a:r>
            <a:r>
              <a:rPr lang="en-US" sz="2400" dirty="0" err="1"/>
              <a:t>WeedManager</a:t>
            </a:r>
            <a:r>
              <a:rPr lang="en-US" sz="2400" dirty="0"/>
              <a:t> Focal Point / Trainer, being someone from AfricaRice or CARI</a:t>
            </a:r>
          </a:p>
          <a:p>
            <a:pPr marL="342900" indent="-342900">
              <a:buFont typeface="+mj-lt"/>
              <a:buAutoNum type="arabicPeriod"/>
            </a:pPr>
            <a:r>
              <a:rPr lang="en-US" sz="2400" dirty="0"/>
              <a:t>If you have any weed management questions you were unable to solve using the suggestions in step 1 or 2, you may write an email to </a:t>
            </a:r>
            <a:r>
              <a:rPr lang="en-US" sz="2400" dirty="0">
                <a:hlinkClick r:id="rId2"/>
              </a:rPr>
              <a:t>j.rodenburg@cigar.org</a:t>
            </a:r>
            <a:endParaRPr lang="en-US" sz="2400" dirty="0"/>
          </a:p>
          <a:p>
            <a:pPr marL="342900" indent="-342900">
              <a:buFont typeface="+mj-lt"/>
              <a:buAutoNum type="arabicPeriod"/>
            </a:pPr>
            <a:r>
              <a:rPr lang="en-US" sz="2400" dirty="0"/>
              <a:t>If you encounter any technical issues e.g. </a:t>
            </a:r>
            <a:r>
              <a:rPr lang="en-US" sz="2400" dirty="0" err="1"/>
              <a:t>WeedManager</a:t>
            </a:r>
            <a:r>
              <a:rPr lang="en-US" sz="2400" dirty="0"/>
              <a:t> stops working, you may write an email to </a:t>
            </a:r>
            <a:r>
              <a:rPr lang="en-US" sz="2400"/>
              <a:t>Joost Lieshout at </a:t>
            </a:r>
            <a:r>
              <a:rPr lang="en-US" sz="2400" dirty="0">
                <a:hlinkClick r:id="rId3"/>
              </a:rPr>
              <a:t>support@riceadvice.info</a:t>
            </a:r>
            <a:r>
              <a:rPr lang="en-US" sz="2400" dirty="0"/>
              <a:t> </a:t>
            </a:r>
          </a:p>
          <a:p>
            <a:pPr marL="342900" indent="-342900">
              <a:buFont typeface="+mj-lt"/>
              <a:buAutoNum type="arabicPeriod"/>
            </a:pPr>
            <a:endParaRPr lang="en-GB" dirty="0"/>
          </a:p>
        </p:txBody>
      </p:sp>
    </p:spTree>
    <p:extLst>
      <p:ext uri="{BB962C8B-B14F-4D97-AF65-F5344CB8AC3E}">
        <p14:creationId xmlns:p14="http://schemas.microsoft.com/office/powerpoint/2010/main" val="167156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1" y="4724400"/>
            <a:ext cx="8000999" cy="1676400"/>
          </a:xfrm>
        </p:spPr>
        <p:txBody>
          <a:bodyPr>
            <a:normAutofit fontScale="70000" lnSpcReduction="20000"/>
          </a:bodyPr>
          <a:lstStyle/>
          <a:p>
            <a:r>
              <a:rPr lang="en-US" dirty="0"/>
              <a:t>Open your internet browser</a:t>
            </a:r>
          </a:p>
          <a:p>
            <a:r>
              <a:rPr lang="en-US" dirty="0"/>
              <a:t>Go to </a:t>
            </a:r>
            <a:r>
              <a:rPr lang="en-US" dirty="0">
                <a:hlinkClick r:id="rId2"/>
              </a:rPr>
              <a:t>https://account.riceadvice.info</a:t>
            </a:r>
            <a:endParaRPr lang="en-US" dirty="0"/>
          </a:p>
          <a:p>
            <a:r>
              <a:rPr lang="en-US" dirty="0"/>
              <a:t>Create an account.</a:t>
            </a:r>
          </a:p>
          <a:p>
            <a:r>
              <a:rPr lang="en-US" dirty="0"/>
              <a:t>Choose a Username, enter your Email, choose a Password and confirm and then click the ‘Sign Up’ button</a:t>
            </a:r>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118" y="0"/>
            <a:ext cx="6459882" cy="4419600"/>
          </a:xfrm>
          <a:prstGeom prst="rect">
            <a:avLst/>
          </a:prstGeom>
        </p:spPr>
      </p:pic>
      <p:sp>
        <p:nvSpPr>
          <p:cNvPr id="5" name="Oval 4"/>
          <p:cNvSpPr/>
          <p:nvPr/>
        </p:nvSpPr>
        <p:spPr>
          <a:xfrm>
            <a:off x="5100000" y="2133599"/>
            <a:ext cx="2520000" cy="2520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Right 5"/>
          <p:cNvSpPr/>
          <p:nvPr/>
        </p:nvSpPr>
        <p:spPr>
          <a:xfrm>
            <a:off x="3886200" y="3124199"/>
            <a:ext cx="990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14005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8723" y="609600"/>
            <a:ext cx="6296154" cy="3895672"/>
          </a:xfrm>
          <a:prstGeom prst="rect">
            <a:avLst/>
          </a:prstGeom>
        </p:spPr>
      </p:pic>
      <p:sp>
        <p:nvSpPr>
          <p:cNvPr id="8" name="Content Placeholder 7"/>
          <p:cNvSpPr>
            <a:spLocks noGrp="1"/>
          </p:cNvSpPr>
          <p:nvPr>
            <p:ph idx="1"/>
          </p:nvPr>
        </p:nvSpPr>
        <p:spPr>
          <a:xfrm>
            <a:off x="457201" y="4724400"/>
            <a:ext cx="8000999" cy="1676400"/>
          </a:xfrm>
        </p:spPr>
        <p:txBody>
          <a:bodyPr>
            <a:normAutofit lnSpcReduction="10000"/>
          </a:bodyPr>
          <a:lstStyle/>
          <a:p>
            <a:r>
              <a:rPr lang="en-US" dirty="0"/>
              <a:t>On the next page enter First and Last name</a:t>
            </a:r>
          </a:p>
          <a:p>
            <a:r>
              <a:rPr lang="en-US" dirty="0"/>
              <a:t>Click the ‘Save’ button</a:t>
            </a:r>
          </a:p>
          <a:p>
            <a:r>
              <a:rPr lang="en-US" dirty="0"/>
              <a:t>Close your Internet Browser</a:t>
            </a:r>
          </a:p>
        </p:txBody>
      </p:sp>
      <p:sp>
        <p:nvSpPr>
          <p:cNvPr id="5" name="Oval 4"/>
          <p:cNvSpPr/>
          <p:nvPr/>
        </p:nvSpPr>
        <p:spPr>
          <a:xfrm>
            <a:off x="2286000" y="990600"/>
            <a:ext cx="3240000" cy="3240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Right 5"/>
          <p:cNvSpPr/>
          <p:nvPr/>
        </p:nvSpPr>
        <p:spPr>
          <a:xfrm>
            <a:off x="762000" y="2164766"/>
            <a:ext cx="990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75264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Installing </a:t>
            </a:r>
            <a:r>
              <a:rPr lang="en-GB" dirty="0" err="1"/>
              <a:t>WeedManager</a:t>
            </a:r>
            <a:endParaRPr lang="en-GB" dirty="0"/>
          </a:p>
        </p:txBody>
      </p:sp>
    </p:spTree>
    <p:extLst>
      <p:ext uri="{BB962C8B-B14F-4D97-AF65-F5344CB8AC3E}">
        <p14:creationId xmlns:p14="http://schemas.microsoft.com/office/powerpoint/2010/main" val="277340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8" name="Content Placeholder 7"/>
          <p:cNvSpPr>
            <a:spLocks noGrp="1"/>
          </p:cNvSpPr>
          <p:nvPr>
            <p:ph idx="1"/>
          </p:nvPr>
        </p:nvSpPr>
        <p:spPr>
          <a:xfrm>
            <a:off x="4286250" y="273051"/>
            <a:ext cx="4857750" cy="5853113"/>
          </a:xfrm>
        </p:spPr>
        <p:txBody>
          <a:bodyPr>
            <a:normAutofit fontScale="92500"/>
          </a:bodyPr>
          <a:lstStyle/>
          <a:p>
            <a:r>
              <a:rPr lang="en-US" dirty="0"/>
              <a:t>Send an email to </a:t>
            </a:r>
            <a:r>
              <a:rPr lang="en-US" dirty="0">
                <a:hlinkClick r:id="rId2"/>
              </a:rPr>
              <a:t>support@riceadvice.info</a:t>
            </a:r>
            <a:r>
              <a:rPr lang="en-US" dirty="0"/>
              <a:t>  from the email account you used in your </a:t>
            </a:r>
            <a:r>
              <a:rPr lang="en-US" dirty="0" err="1"/>
              <a:t>RiceAdvice</a:t>
            </a:r>
            <a:r>
              <a:rPr lang="en-US" dirty="0"/>
              <a:t> profile, requesting for </a:t>
            </a:r>
            <a:r>
              <a:rPr lang="en-US" dirty="0" err="1"/>
              <a:t>WeedManager</a:t>
            </a:r>
            <a:r>
              <a:rPr lang="en-US" dirty="0"/>
              <a:t> download</a:t>
            </a:r>
          </a:p>
          <a:p>
            <a:r>
              <a:rPr lang="en-US" dirty="0"/>
              <a:t>You will receive an email notification from ‘</a:t>
            </a:r>
            <a:r>
              <a:rPr lang="en-US" dirty="0" err="1"/>
              <a:t>Crashlytics</a:t>
            </a:r>
            <a:r>
              <a:rPr lang="en-US" dirty="0"/>
              <a:t>’ to download and install </a:t>
            </a:r>
            <a:r>
              <a:rPr lang="en-US" dirty="0" err="1"/>
              <a:t>Weedmanager</a:t>
            </a:r>
            <a:endParaRPr lang="en-US" dirty="0"/>
          </a:p>
          <a:p>
            <a:r>
              <a:rPr lang="en-US" dirty="0"/>
              <a:t>Click the “Check It Out” button in the email</a:t>
            </a:r>
          </a:p>
        </p:txBody>
      </p:sp>
      <p:sp>
        <p:nvSpPr>
          <p:cNvPr id="9" name="Text Placeholder 8"/>
          <p:cNvSpPr>
            <a:spLocks noGrp="1"/>
          </p:cNvSpPr>
          <p:nvPr>
            <p:ph type="body" sz="half" idx="2"/>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857625" cy="6858000"/>
          </a:xfrm>
          <a:prstGeom prst="rect">
            <a:avLst/>
          </a:prstGeom>
        </p:spPr>
      </p:pic>
    </p:spTree>
    <p:extLst>
      <p:ext uri="{BB962C8B-B14F-4D97-AF65-F5344CB8AC3E}">
        <p14:creationId xmlns:p14="http://schemas.microsoft.com/office/powerpoint/2010/main" val="3222251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8" name="Content Placeholder 7"/>
          <p:cNvSpPr>
            <a:spLocks noGrp="1"/>
          </p:cNvSpPr>
          <p:nvPr>
            <p:ph idx="1"/>
          </p:nvPr>
        </p:nvSpPr>
        <p:spPr>
          <a:xfrm>
            <a:off x="4286250" y="273051"/>
            <a:ext cx="4857750" cy="5853113"/>
          </a:xfrm>
        </p:spPr>
        <p:txBody>
          <a:bodyPr>
            <a:normAutofit lnSpcReduction="10000"/>
          </a:bodyPr>
          <a:lstStyle/>
          <a:p>
            <a:r>
              <a:rPr lang="en-US" dirty="0"/>
              <a:t>Stay connected to the internet</a:t>
            </a:r>
          </a:p>
          <a:p>
            <a:r>
              <a:rPr lang="en-US" dirty="0"/>
              <a:t>Click the DOWNLOAD button and wait for the download to be completed</a:t>
            </a:r>
          </a:p>
          <a:p>
            <a:r>
              <a:rPr lang="en-US" dirty="0"/>
              <a:t>Then click the INSTALL button</a:t>
            </a:r>
          </a:p>
          <a:p>
            <a:r>
              <a:rPr lang="en-US" dirty="0"/>
              <a:t>After installation is complete, click the LAUNCH button to fire up </a:t>
            </a:r>
            <a:r>
              <a:rPr lang="en-US" dirty="0" err="1"/>
              <a:t>WeedManager</a:t>
            </a:r>
            <a:endParaRPr lang="en-US" dirty="0"/>
          </a:p>
        </p:txBody>
      </p:sp>
      <p:sp>
        <p:nvSpPr>
          <p:cNvPr id="9" name="Text Placeholder 8"/>
          <p:cNvSpPr>
            <a:spLocks noGrp="1"/>
          </p:cNvSpPr>
          <p:nvPr>
            <p:ph type="body" sz="half" idx="2"/>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857625" cy="6858000"/>
          </a:xfrm>
          <a:prstGeom prst="rect">
            <a:avLst/>
          </a:prstGeom>
        </p:spPr>
      </p:pic>
    </p:spTree>
    <p:extLst>
      <p:ext uri="{BB962C8B-B14F-4D97-AF65-F5344CB8AC3E}">
        <p14:creationId xmlns:p14="http://schemas.microsoft.com/office/powerpoint/2010/main" val="34287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Open </a:t>
            </a:r>
            <a:r>
              <a:rPr lang="en-GB" dirty="0" err="1"/>
              <a:t>WeedManager</a:t>
            </a:r>
            <a:br>
              <a:rPr lang="en-GB" dirty="0"/>
            </a:br>
            <a:r>
              <a:rPr lang="en-GB" dirty="0"/>
              <a:t>(for first use)</a:t>
            </a:r>
          </a:p>
        </p:txBody>
      </p:sp>
    </p:spTree>
    <p:extLst>
      <p:ext uri="{BB962C8B-B14F-4D97-AF65-F5344CB8AC3E}">
        <p14:creationId xmlns:p14="http://schemas.microsoft.com/office/powerpoint/2010/main" val="2456198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9363</TotalTime>
  <Words>971</Words>
  <Application>Microsoft Office PowerPoint</Application>
  <PresentationFormat>On-screen Show (4:3)</PresentationFormat>
  <Paragraphs>77</Paragraphs>
  <Slides>32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RiceAdvice WeedManager V1.1.x installation &amp; use May 2017</vt:lpstr>
      <vt:lpstr>Prerequisites !! </vt:lpstr>
      <vt:lpstr>Create an Account </vt:lpstr>
      <vt:lpstr>PowerPoint Presentation</vt:lpstr>
      <vt:lpstr>PowerPoint Presentation</vt:lpstr>
      <vt:lpstr>Installing WeedManager</vt:lpstr>
      <vt:lpstr>PowerPoint Presentation</vt:lpstr>
      <vt:lpstr>PowerPoint Presentation</vt:lpstr>
      <vt:lpstr>Open WeedManager (for first use)</vt:lpstr>
      <vt:lpstr>PowerPoint Presentation</vt:lpstr>
      <vt:lpstr>PowerPoint Presentation</vt:lpstr>
      <vt:lpstr>PowerPoint Presentation</vt:lpstr>
      <vt:lpstr>PowerPoint Presentation</vt:lpstr>
      <vt:lpstr>PowerPoint Presentation</vt:lpstr>
      <vt:lpstr>Basic Navigation</vt:lpstr>
      <vt:lpstr>PowerPoint Presentation</vt:lpstr>
      <vt:lpstr>PowerPoint Presentation</vt:lpstr>
      <vt:lpstr>PowerPoint Presentation</vt:lpstr>
      <vt:lpstr>PowerPoint Presentation</vt:lpstr>
      <vt:lpstr>Questions to generate an Advice</vt:lpstr>
      <vt:lpstr>PowerPoint Presentation</vt:lpstr>
      <vt:lpstr>PowerPoint Presentation</vt:lpstr>
      <vt:lpstr>Advice / Recommendations</vt:lpstr>
      <vt:lpstr>PowerPoint Presentation</vt:lpstr>
      <vt:lpstr>PowerPoint Presentation</vt:lpstr>
      <vt:lpstr>PowerPoint Presentation</vt:lpstr>
      <vt:lpstr>PowerPoint Presentation</vt:lpstr>
      <vt:lpstr>PowerPoint Presentation</vt:lpstr>
      <vt:lpstr>Sending your Data</vt:lpstr>
      <vt:lpstr>PowerPoint Presentation</vt:lpstr>
      <vt:lpstr>Troubleshooting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Saito, Kazuki (AfricaRice)</dc:creator>
  <cp:lastModifiedBy>Joost Lieshout</cp:lastModifiedBy>
  <cp:revision>182</cp:revision>
  <dcterms:created xsi:type="dcterms:W3CDTF">2006-08-16T00:00:00Z</dcterms:created>
  <dcterms:modified xsi:type="dcterms:W3CDTF">2017-05-29T07:58:11Z</dcterms:modified>
</cp:coreProperties>
</file>