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9" r:id="rId2"/>
    <p:sldId id="256" r:id="rId3"/>
    <p:sldId id="280" r:id="rId4"/>
    <p:sldId id="283" r:id="rId5"/>
    <p:sldId id="282" r:id="rId6"/>
    <p:sldId id="28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61" r:id="rId17"/>
    <p:sldId id="277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 autoAdjust="0"/>
    <p:restoredTop sz="94639" autoAdjust="0"/>
  </p:normalViewPr>
  <p:slideViewPr>
    <p:cSldViewPr snapToGrid="0" snapToObjects="1">
      <p:cViewPr>
        <p:scale>
          <a:sx n="75" d="100"/>
          <a:sy n="75" d="100"/>
        </p:scale>
        <p:origin x="-1432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DE9EC-28EF-6845-BA8C-F40CAAC50FF3}" type="datetimeFigureOut">
              <a:rPr lang="en-US" smtClean="0"/>
              <a:t>26/05/17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57FD1-3CF8-D143-93F1-394EE92D8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806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DE9EC-28EF-6845-BA8C-F40CAAC50FF3}" type="datetimeFigureOut">
              <a:rPr lang="en-US" smtClean="0"/>
              <a:t>26/05/17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57FD1-3CF8-D143-93F1-394EE92D8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522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DE9EC-28EF-6845-BA8C-F40CAAC50FF3}" type="datetimeFigureOut">
              <a:rPr lang="en-US" smtClean="0"/>
              <a:t>26/05/17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57FD1-3CF8-D143-93F1-394EE92D8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362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DE9EC-28EF-6845-BA8C-F40CAAC50FF3}" type="datetimeFigureOut">
              <a:rPr lang="en-US" smtClean="0"/>
              <a:t>26/05/17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57FD1-3CF8-D143-93F1-394EE92D8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119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DE9EC-28EF-6845-BA8C-F40CAAC50FF3}" type="datetimeFigureOut">
              <a:rPr lang="en-US" smtClean="0"/>
              <a:t>26/05/17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57FD1-3CF8-D143-93F1-394EE92D8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913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DE9EC-28EF-6845-BA8C-F40CAAC50FF3}" type="datetimeFigureOut">
              <a:rPr lang="en-US" smtClean="0"/>
              <a:t>26/05/17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57FD1-3CF8-D143-93F1-394EE92D8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888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DE9EC-28EF-6845-BA8C-F40CAAC50FF3}" type="datetimeFigureOut">
              <a:rPr lang="en-US" smtClean="0"/>
              <a:t>26/05/17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57FD1-3CF8-D143-93F1-394EE92D8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613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DE9EC-28EF-6845-BA8C-F40CAAC50FF3}" type="datetimeFigureOut">
              <a:rPr lang="en-US" smtClean="0"/>
              <a:t>26/05/17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57FD1-3CF8-D143-93F1-394EE92D8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505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DE9EC-28EF-6845-BA8C-F40CAAC50FF3}" type="datetimeFigureOut">
              <a:rPr lang="en-US" smtClean="0"/>
              <a:t>26/05/17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57FD1-3CF8-D143-93F1-394EE92D8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038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DE9EC-28EF-6845-BA8C-F40CAAC50FF3}" type="datetimeFigureOut">
              <a:rPr lang="en-US" smtClean="0"/>
              <a:t>26/05/17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57FD1-3CF8-D143-93F1-394EE92D8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996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DE9EC-28EF-6845-BA8C-F40CAAC50FF3}" type="datetimeFigureOut">
              <a:rPr lang="en-US" smtClean="0"/>
              <a:t>26/05/17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57FD1-3CF8-D143-93F1-394EE92D8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481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3DE9EC-28EF-6845-BA8C-F40CAAC50FF3}" type="datetimeFigureOut">
              <a:rPr lang="en-US" smtClean="0"/>
              <a:t>26/05/17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F57FD1-3CF8-D143-93F1-394EE92D8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597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4334" y="33549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RiceAdvice-WeedManager</a:t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>
                <a:solidFill>
                  <a:srgbClr val="008000"/>
                </a:solidFill>
              </a:rPr>
              <a:t/>
            </a:r>
            <a:br>
              <a:rPr lang="en-US" dirty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Weed </a:t>
            </a:r>
            <a:r>
              <a:rPr lang="en-US" dirty="0" smtClean="0">
                <a:solidFill>
                  <a:srgbClr val="008000"/>
                </a:solidFill>
              </a:rPr>
              <a:t>Management Advices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200" y="1955800"/>
            <a:ext cx="6400800" cy="1752600"/>
          </a:xfrm>
        </p:spPr>
        <p:txBody>
          <a:bodyPr/>
          <a:lstStyle/>
          <a:p>
            <a:r>
              <a:rPr lang="en-US" dirty="0" smtClean="0"/>
              <a:t>Technical Clarifications</a:t>
            </a:r>
          </a:p>
          <a:p>
            <a:endParaRPr lang="en-US" dirty="0"/>
          </a:p>
        </p:txBody>
      </p:sp>
      <p:pic>
        <p:nvPicPr>
          <p:cNvPr id="4" name="Picture 3" descr="\\172.16.0.16\Public\ProjectInUitvoering\IntDevelopment\AfricaRice\RiceAdvice\Africa Rice app-logo\FINAL\riceadvice-hand_1024x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3056445"/>
            <a:ext cx="6502400" cy="317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957619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M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1835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36890" y="4424964"/>
            <a:ext cx="497839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is-IS" sz="2800" dirty="0" smtClean="0">
                <a:solidFill>
                  <a:srgbClr val="008000"/>
                </a:solidFill>
              </a:rPr>
              <a:t>If the farmer can access a certain type of herbicdes, like post-emergence herbicides, you can click here to select the exact product ...</a:t>
            </a:r>
            <a:endParaRPr lang="en-US" sz="2800" dirty="0">
              <a:solidFill>
                <a:srgbClr val="008000"/>
              </a:solidFill>
            </a:endParaRPr>
          </a:p>
        </p:txBody>
      </p:sp>
      <p:sp>
        <p:nvSpPr>
          <p:cNvPr id="5" name="Left Arrow 4"/>
          <p:cNvSpPr/>
          <p:nvPr/>
        </p:nvSpPr>
        <p:spPr>
          <a:xfrm>
            <a:off x="3955785" y="5994398"/>
            <a:ext cx="621374" cy="660400"/>
          </a:xfrm>
          <a:prstGeom prst="leftArrow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222488" y="6129866"/>
            <a:ext cx="1066799" cy="37253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549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M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65"/>
            <a:ext cx="401835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65601" y="2178195"/>
            <a:ext cx="4978399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is-IS" sz="2800" dirty="0" smtClean="0">
                <a:solidFill>
                  <a:srgbClr val="008000"/>
                </a:solidFill>
              </a:rPr>
              <a:t>The best choice is a herbicide that is available on the local market, and that targets the different types of weeds encountered in the field ... </a:t>
            </a:r>
            <a:r>
              <a:rPr lang="en-US" sz="2800" dirty="0" smtClean="0">
                <a:solidFill>
                  <a:srgbClr val="008000"/>
                </a:solidFill>
              </a:rPr>
              <a:t>I</a:t>
            </a:r>
            <a:r>
              <a:rPr lang="is-IS" sz="2800" dirty="0" smtClean="0">
                <a:solidFill>
                  <a:srgbClr val="008000"/>
                </a:solidFill>
              </a:rPr>
              <a:t>n this case: Propanil + 2,4-D ... </a:t>
            </a:r>
            <a:r>
              <a:rPr lang="en-US" sz="2800" dirty="0" smtClean="0">
                <a:solidFill>
                  <a:srgbClr val="008000"/>
                </a:solidFill>
              </a:rPr>
              <a:t>E</a:t>
            </a:r>
            <a:r>
              <a:rPr lang="is-IS" sz="2800" dirty="0" smtClean="0">
                <a:solidFill>
                  <a:srgbClr val="008000"/>
                </a:solidFill>
              </a:rPr>
              <a:t>ffective against </a:t>
            </a:r>
            <a:r>
              <a:rPr lang="is-IS" sz="2800" u="sng" dirty="0" smtClean="0">
                <a:solidFill>
                  <a:srgbClr val="008000"/>
                </a:solidFill>
              </a:rPr>
              <a:t>perennial grasses</a:t>
            </a:r>
            <a:r>
              <a:rPr lang="is-IS" sz="2800" dirty="0" smtClean="0">
                <a:solidFill>
                  <a:srgbClr val="008000"/>
                </a:solidFill>
              </a:rPr>
              <a:t> ...</a:t>
            </a:r>
            <a:endParaRPr lang="en-US" sz="2800" dirty="0">
              <a:solidFill>
                <a:srgbClr val="008000"/>
              </a:solidFill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4018359" y="2777065"/>
            <a:ext cx="621374" cy="660400"/>
          </a:xfrm>
          <a:prstGeom prst="leftArrow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-28708" y="778932"/>
            <a:ext cx="1066799" cy="37253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753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M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18359" cy="6858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0" y="507999"/>
            <a:ext cx="1066799" cy="37253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165601" y="0"/>
            <a:ext cx="49783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is-IS" sz="2800" dirty="0" smtClean="0">
                <a:solidFill>
                  <a:srgbClr val="008000"/>
                </a:solidFill>
              </a:rPr>
              <a:t>… against </a:t>
            </a:r>
            <a:r>
              <a:rPr lang="is-IS" sz="2800" u="sng" dirty="0" smtClean="0">
                <a:solidFill>
                  <a:srgbClr val="008000"/>
                </a:solidFill>
              </a:rPr>
              <a:t>Striga hermonthica</a:t>
            </a:r>
            <a:r>
              <a:rPr lang="is-IS" sz="2800" dirty="0" smtClean="0">
                <a:solidFill>
                  <a:srgbClr val="008000"/>
                </a:solidFill>
              </a:rPr>
              <a:t> ...</a:t>
            </a:r>
            <a:endParaRPr lang="en-US" sz="2800" dirty="0">
              <a:solidFill>
                <a:srgbClr val="008000"/>
              </a:solidFill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4018359" y="4995332"/>
            <a:ext cx="621374" cy="660400"/>
          </a:xfrm>
          <a:prstGeom prst="leftArrow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129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M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1835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65601" y="0"/>
            <a:ext cx="49783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is-IS" sz="2800" dirty="0" smtClean="0">
                <a:solidFill>
                  <a:srgbClr val="008000"/>
                </a:solidFill>
              </a:rPr>
              <a:t>… and, against </a:t>
            </a:r>
            <a:r>
              <a:rPr lang="is-IS" sz="2800" u="sng" dirty="0" smtClean="0">
                <a:solidFill>
                  <a:srgbClr val="008000"/>
                </a:solidFill>
              </a:rPr>
              <a:t>perennial sedges</a:t>
            </a:r>
            <a:r>
              <a:rPr lang="is-IS" sz="2800" dirty="0" smtClean="0">
                <a:solidFill>
                  <a:srgbClr val="008000"/>
                </a:solidFill>
              </a:rPr>
              <a:t> !</a:t>
            </a:r>
            <a:endParaRPr lang="en-US" sz="2800" dirty="0">
              <a:solidFill>
                <a:srgbClr val="008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0" y="609597"/>
            <a:ext cx="1066799" cy="37253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>
            <a:off x="4018359" y="5537198"/>
            <a:ext cx="621374" cy="660400"/>
          </a:xfrm>
          <a:prstGeom prst="leftArrow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351867" y="3505199"/>
            <a:ext cx="4644891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is-IS" sz="2800" dirty="0" smtClean="0">
                <a:solidFill>
                  <a:srgbClr val="008000"/>
                </a:solidFill>
              </a:rPr>
              <a:t>For details on the commercial name of products, application rates and specific and general advices, you click on the down-ward pointing arrow ...</a:t>
            </a:r>
            <a:endParaRPr lang="en-US" sz="2800" dirty="0">
              <a:solidFill>
                <a:srgbClr val="008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505199" y="5808128"/>
            <a:ext cx="321733" cy="25400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8429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M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18359" cy="6858000"/>
          </a:xfrm>
          <a:prstGeom prst="rect">
            <a:avLst/>
          </a:prstGeom>
        </p:spPr>
      </p:pic>
      <p:sp>
        <p:nvSpPr>
          <p:cNvPr id="4" name="Left Arrow 3"/>
          <p:cNvSpPr/>
          <p:nvPr/>
        </p:nvSpPr>
        <p:spPr>
          <a:xfrm>
            <a:off x="3955785" y="3555998"/>
            <a:ext cx="621374" cy="660400"/>
          </a:xfrm>
          <a:prstGeom prst="leftArrow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351867" y="2777065"/>
            <a:ext cx="46448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is-IS" sz="2800" dirty="0" smtClean="0">
                <a:solidFill>
                  <a:srgbClr val="008000"/>
                </a:solidFill>
              </a:rPr>
              <a:t>.... for a drop-down card with information ...</a:t>
            </a:r>
            <a:endParaRPr lang="en-US" sz="28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0567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M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1835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99467" y="948265"/>
            <a:ext cx="4644891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is-IS" sz="2800" dirty="0" smtClean="0">
                <a:solidFill>
                  <a:srgbClr val="008000"/>
                </a:solidFill>
              </a:rPr>
              <a:t>Crop rotation can be a good option AFTER the rice season ... </a:t>
            </a:r>
            <a:r>
              <a:rPr lang="en-US" sz="2800" dirty="0">
                <a:solidFill>
                  <a:srgbClr val="008000"/>
                </a:solidFill>
              </a:rPr>
              <a:t>i</a:t>
            </a:r>
            <a:r>
              <a:rPr lang="is-IS" sz="2800" dirty="0" smtClean="0">
                <a:solidFill>
                  <a:srgbClr val="008000"/>
                </a:solidFill>
              </a:rPr>
              <a:t>f it fits the farming system</a:t>
            </a:r>
          </a:p>
          <a:p>
            <a:pPr marL="457200" indent="-457200">
              <a:buFont typeface="Arial"/>
              <a:buChar char="•"/>
            </a:pPr>
            <a:r>
              <a:rPr lang="is-IS" sz="2800" dirty="0" smtClean="0">
                <a:solidFill>
                  <a:srgbClr val="008000"/>
                </a:solidFill>
              </a:rPr>
              <a:t>Improved fallow may be practiced but this may be economically less attractive</a:t>
            </a:r>
            <a:endParaRPr lang="en-US" sz="2800" dirty="0">
              <a:solidFill>
                <a:srgbClr val="008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964266" y="626529"/>
            <a:ext cx="1066799" cy="37253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0098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M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1835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89293" y="1270001"/>
            <a:ext cx="4470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rgbClr val="008000"/>
                </a:solidFill>
              </a:rPr>
              <a:t>Once saved, the advice can be accessed by clicking here</a:t>
            </a:r>
            <a:r>
              <a:rPr lang="is-IS" sz="2800" dirty="0" smtClean="0">
                <a:solidFill>
                  <a:srgbClr val="008000"/>
                </a:solidFill>
              </a:rPr>
              <a:t> ...</a:t>
            </a:r>
            <a:endParaRPr lang="en-US" sz="2800" dirty="0">
              <a:solidFill>
                <a:srgbClr val="008000"/>
              </a:solidFill>
            </a:endParaRPr>
          </a:p>
        </p:txBody>
      </p:sp>
      <p:sp>
        <p:nvSpPr>
          <p:cNvPr id="5" name="Left Arrow 4"/>
          <p:cNvSpPr/>
          <p:nvPr/>
        </p:nvSpPr>
        <p:spPr>
          <a:xfrm>
            <a:off x="3978606" y="1744131"/>
            <a:ext cx="621374" cy="660400"/>
          </a:xfrm>
          <a:prstGeom prst="leftArrow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>
            <a:off x="4018359" y="5909731"/>
            <a:ext cx="621374" cy="660400"/>
          </a:xfrm>
          <a:prstGeom prst="leftArrow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441693" y="3749456"/>
            <a:ext cx="4470400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rgbClr val="008000"/>
                </a:solidFill>
              </a:rPr>
              <a:t>If necessary, another advice can be generated for this farmer, either for another field or to have an alternative scenario for the same field, by clicking here</a:t>
            </a:r>
            <a:r>
              <a:rPr lang="is-IS" sz="2800" dirty="0" smtClean="0">
                <a:solidFill>
                  <a:srgbClr val="008000"/>
                </a:solidFill>
              </a:rPr>
              <a:t> ...</a:t>
            </a:r>
            <a:endParaRPr lang="en-US" sz="28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4897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705"/>
            <a:ext cx="91440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8000"/>
                </a:solidFill>
              </a:rPr>
              <a:t>Implementation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05972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Service providers (SPs) should check availability of herbicides and seed of varieties on local markets to be able to inform the farmer during discussions on the recommendations to follow</a:t>
            </a:r>
          </a:p>
          <a:p>
            <a:r>
              <a:rPr lang="en-US" dirty="0" smtClean="0"/>
              <a:t>SPs should explain advantages/disadvantages of inputs and equipment available on local markets</a:t>
            </a:r>
          </a:p>
          <a:p>
            <a:r>
              <a:rPr lang="en-US" dirty="0" smtClean="0"/>
              <a:t>SPs should meet with farmers regularly to follow up on advices, BEFORE – DURING – AFTER season</a:t>
            </a:r>
          </a:p>
          <a:p>
            <a:r>
              <a:rPr lang="en-US" dirty="0" smtClean="0"/>
              <a:t>The farmers should be stimulated to make a planning indicating dates of each task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518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WM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18359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876800" y="1422400"/>
            <a:ext cx="3217333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8000"/>
                </a:solidFill>
              </a:rPr>
              <a:t>Each Service Provider (SP) will have a number of farmers in his/her account; here: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err="1" smtClean="0">
                <a:solidFill>
                  <a:srgbClr val="008000"/>
                </a:solidFill>
              </a:rPr>
              <a:t>Amadou</a:t>
            </a:r>
            <a:endParaRPr lang="en-US" sz="2800" dirty="0" smtClean="0">
              <a:solidFill>
                <a:srgbClr val="008000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rgbClr val="008000"/>
                </a:solidFill>
              </a:rPr>
              <a:t>Ezekiel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err="1" smtClean="0">
                <a:solidFill>
                  <a:srgbClr val="008000"/>
                </a:solidFill>
              </a:rPr>
              <a:t>Shaibu</a:t>
            </a:r>
            <a:endParaRPr lang="en-US" sz="28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010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M-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1835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89293" y="728134"/>
            <a:ext cx="4470400" cy="569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rgbClr val="008000"/>
                </a:solidFill>
              </a:rPr>
              <a:t>Each farmer’s field is in a specific environment (upland – </a:t>
            </a:r>
            <a:r>
              <a:rPr lang="en-US" sz="2800" dirty="0" err="1" smtClean="0">
                <a:solidFill>
                  <a:srgbClr val="008000"/>
                </a:solidFill>
              </a:rPr>
              <a:t>rainfed</a:t>
            </a:r>
            <a:r>
              <a:rPr lang="en-US" sz="2800" dirty="0" smtClean="0">
                <a:solidFill>
                  <a:srgbClr val="008000"/>
                </a:solidFill>
              </a:rPr>
              <a:t> lowland – irrigated lowland)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rgbClr val="008000"/>
                </a:solidFill>
              </a:rPr>
              <a:t>With field-specific weed problems (annual or perennial grasses – sedges – broadleaved species; aquatic or parasitic weeds ); for help in identifying the categories: see </a:t>
            </a:r>
            <a:r>
              <a:rPr lang="en-US" sz="2800" u="sng" dirty="0" smtClean="0">
                <a:solidFill>
                  <a:srgbClr val="008000"/>
                </a:solidFill>
              </a:rPr>
              <a:t>Video 1</a:t>
            </a:r>
          </a:p>
          <a:p>
            <a:r>
              <a:rPr lang="en-US" sz="2800" dirty="0" smtClean="0">
                <a:solidFill>
                  <a:srgbClr val="008000"/>
                </a:solidFill>
              </a:rPr>
              <a:t> </a:t>
            </a:r>
            <a:endParaRPr lang="en-US" sz="28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570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M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1835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89293" y="728134"/>
            <a:ext cx="4470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is-IS" sz="2800" dirty="0" smtClean="0">
                <a:solidFill>
                  <a:srgbClr val="008000"/>
                </a:solidFill>
              </a:rPr>
              <a:t>Indicate approaximate area of the rice field for which the recommendation is to be made ...</a:t>
            </a:r>
            <a:endParaRPr lang="en-US" sz="28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024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M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1835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89293" y="728134"/>
            <a:ext cx="4470400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rgbClr val="008000"/>
                </a:solidFill>
              </a:rPr>
              <a:t>Indicate the number of laborers that can work on the farm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rgbClr val="008000"/>
                </a:solidFill>
              </a:rPr>
              <a:t>Indicate the farm size </a:t>
            </a:r>
            <a:r>
              <a:rPr lang="is-IS" sz="2800" dirty="0" smtClean="0">
                <a:solidFill>
                  <a:srgbClr val="008000"/>
                </a:solidFill>
              </a:rPr>
              <a:t>…</a:t>
            </a:r>
          </a:p>
          <a:p>
            <a:pPr marL="457200" indent="-457200">
              <a:buFont typeface="Arial"/>
              <a:buChar char="•"/>
            </a:pPr>
            <a:r>
              <a:rPr lang="is-IS" sz="2800" dirty="0" smtClean="0">
                <a:solidFill>
                  <a:srgbClr val="008000"/>
                </a:solidFill>
              </a:rPr>
              <a:t>Indicate the available or potentially accessible equipments ...</a:t>
            </a:r>
            <a:endParaRPr lang="en-US" sz="28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731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M-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1835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51866" y="33868"/>
            <a:ext cx="4792133" cy="7540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400" dirty="0" smtClean="0">
                <a:solidFill>
                  <a:srgbClr val="008000"/>
                </a:solidFill>
              </a:rPr>
              <a:t>For each farmer: indicate which equipment and inputs are available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>
                <a:solidFill>
                  <a:srgbClr val="008000"/>
                </a:solidFill>
              </a:rPr>
              <a:t>Note-1: to generate a recommendations one can indicate the </a:t>
            </a:r>
            <a:r>
              <a:rPr lang="en-US" sz="2400" u="sng" dirty="0" smtClean="0">
                <a:solidFill>
                  <a:srgbClr val="008000"/>
                </a:solidFill>
              </a:rPr>
              <a:t>potential</a:t>
            </a:r>
            <a:r>
              <a:rPr lang="en-US" sz="2400" dirty="0" smtClean="0">
                <a:solidFill>
                  <a:srgbClr val="008000"/>
                </a:solidFill>
              </a:rPr>
              <a:t> equipment/inputs, even if some still need to be purchased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>
                <a:solidFill>
                  <a:srgbClr val="008000"/>
                </a:solidFill>
              </a:rPr>
              <a:t>Note-3: Only if the ‘Knap-sack sprayer’ and ‘Protective gear’ are ticked, herbicides may turn up in the recommendation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>
                <a:solidFill>
                  <a:srgbClr val="008000"/>
                </a:solidFill>
              </a:rPr>
              <a:t>Note-2: if uncertain about the type of herbicides available (either at the farm or at the local market), tick all three </a:t>
            </a:r>
            <a:r>
              <a:rPr lang="en-US" sz="2400" dirty="0" smtClean="0">
                <a:solidFill>
                  <a:srgbClr val="008000"/>
                </a:solidFill>
              </a:rPr>
              <a:t>types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>
                <a:solidFill>
                  <a:srgbClr val="008000"/>
                </a:solidFill>
              </a:rPr>
              <a:t>Click this at the end to generate the full recommendation</a:t>
            </a:r>
            <a:endParaRPr lang="en-US" sz="2400" dirty="0">
              <a:solidFill>
                <a:srgbClr val="008000"/>
              </a:solidFill>
            </a:endParaRPr>
          </a:p>
          <a:p>
            <a:pPr marL="457200" indent="-457200">
              <a:buFont typeface="Arial"/>
              <a:buChar char="•"/>
            </a:pPr>
            <a:endParaRPr lang="en-US" sz="2400" dirty="0" smtClean="0">
              <a:solidFill>
                <a:srgbClr val="008000"/>
              </a:solidFill>
            </a:endParaRPr>
          </a:p>
          <a:p>
            <a:r>
              <a:rPr lang="en-US" sz="2800" dirty="0" smtClean="0">
                <a:solidFill>
                  <a:srgbClr val="008000"/>
                </a:solidFill>
              </a:rPr>
              <a:t> </a:t>
            </a:r>
            <a:endParaRPr lang="en-US" sz="2800" dirty="0">
              <a:solidFill>
                <a:srgbClr val="00800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0" y="3606800"/>
            <a:ext cx="4165600" cy="94826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454400" y="5113867"/>
            <a:ext cx="677333" cy="67733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>
            <a:off x="4018359" y="3725331"/>
            <a:ext cx="621374" cy="660400"/>
          </a:xfrm>
          <a:prstGeom prst="leftArrow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>
            <a:off x="3984496" y="5113867"/>
            <a:ext cx="621374" cy="660400"/>
          </a:xfrm>
          <a:prstGeom prst="leftArrow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454401" y="5977466"/>
            <a:ext cx="530096" cy="54186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9"/>
          <p:cNvSpPr/>
          <p:nvPr/>
        </p:nvSpPr>
        <p:spPr>
          <a:xfrm>
            <a:off x="3950630" y="6028265"/>
            <a:ext cx="621374" cy="660400"/>
          </a:xfrm>
          <a:prstGeom prst="leftArrow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488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M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1835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51866" y="0"/>
            <a:ext cx="4792133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rgbClr val="008000"/>
                </a:solidFill>
              </a:rPr>
              <a:t>SPs discuss which each farmer to select the advices that he/she can actually carry out BEFORE the season </a:t>
            </a:r>
            <a:r>
              <a:rPr lang="is-IS" sz="2800" dirty="0" smtClean="0">
                <a:solidFill>
                  <a:srgbClr val="008000"/>
                </a:solidFill>
              </a:rPr>
              <a:t>...</a:t>
            </a:r>
          </a:p>
          <a:p>
            <a:pPr marL="457200" indent="-457200">
              <a:buFont typeface="Arial"/>
              <a:buChar char="•"/>
            </a:pPr>
            <a:r>
              <a:rPr lang="is-IS" sz="2800" dirty="0" smtClean="0">
                <a:solidFill>
                  <a:srgbClr val="008000"/>
                </a:solidFill>
              </a:rPr>
              <a:t>For instance, if the weed competitive varieties in this list are available, the farmer can opt for this ...</a:t>
            </a:r>
          </a:p>
          <a:p>
            <a:pPr marL="457200" indent="-457200">
              <a:buFont typeface="Arial"/>
              <a:buChar char="•"/>
            </a:pPr>
            <a:r>
              <a:rPr lang="is-IS" sz="2800" dirty="0" smtClean="0">
                <a:solidFill>
                  <a:srgbClr val="008000"/>
                </a:solidFill>
              </a:rPr>
              <a:t>If the farmer has no inputs (e.g. Glyphosate) or equipment (e.g. </a:t>
            </a:r>
            <a:r>
              <a:rPr lang="en-US" sz="2800" dirty="0" smtClean="0">
                <a:solidFill>
                  <a:srgbClr val="008000"/>
                </a:solidFill>
              </a:rPr>
              <a:t>O</a:t>
            </a:r>
            <a:r>
              <a:rPr lang="is-IS" sz="2800" dirty="0" smtClean="0">
                <a:solidFill>
                  <a:srgbClr val="008000"/>
                </a:solidFill>
              </a:rPr>
              <a:t>xen plow) to carry out some advices, they can be left  unticked</a:t>
            </a:r>
            <a:endParaRPr lang="en-US" sz="2800" dirty="0">
              <a:solidFill>
                <a:srgbClr val="008000"/>
              </a:solidFill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3882892" y="1405464"/>
            <a:ext cx="621374" cy="660400"/>
          </a:xfrm>
          <a:prstGeom prst="leftArrow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>
            <a:off x="3882892" y="3606798"/>
            <a:ext cx="621374" cy="660400"/>
          </a:xfrm>
          <a:prstGeom prst="leftArrow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/>
          <p:cNvSpPr/>
          <p:nvPr/>
        </p:nvSpPr>
        <p:spPr>
          <a:xfrm>
            <a:off x="3882892" y="4267198"/>
            <a:ext cx="621374" cy="660400"/>
          </a:xfrm>
          <a:prstGeom prst="leftArrow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116667" y="2252133"/>
            <a:ext cx="1066799" cy="37253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31334" y="626533"/>
            <a:ext cx="1066799" cy="37253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044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M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1835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16400" y="745067"/>
            <a:ext cx="4792133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8000"/>
                </a:solidFill>
              </a:rPr>
              <a:t>Leave less relevant advices </a:t>
            </a:r>
            <a:r>
              <a:rPr lang="en-US" sz="2800" dirty="0" err="1" smtClean="0">
                <a:solidFill>
                  <a:srgbClr val="008000"/>
                </a:solidFill>
              </a:rPr>
              <a:t>unticked</a:t>
            </a:r>
            <a:r>
              <a:rPr lang="en-US" sz="2800" dirty="0" smtClean="0">
                <a:solidFill>
                  <a:srgbClr val="008000"/>
                </a:solidFill>
              </a:rPr>
              <a:t> </a:t>
            </a:r>
            <a:r>
              <a:rPr lang="is-IS" sz="2800" dirty="0" smtClean="0">
                <a:solidFill>
                  <a:srgbClr val="008000"/>
                </a:solidFill>
              </a:rPr>
              <a:t>…</a:t>
            </a:r>
          </a:p>
          <a:p>
            <a:endParaRPr lang="en-US" sz="2800" dirty="0" smtClean="0">
              <a:solidFill>
                <a:srgbClr val="008000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rgbClr val="008000"/>
                </a:solidFill>
              </a:rPr>
              <a:t>If proposed varieties are not locally available </a:t>
            </a:r>
            <a:r>
              <a:rPr lang="is-IS" sz="2800" dirty="0" smtClean="0">
                <a:solidFill>
                  <a:srgbClr val="008000"/>
                </a:solidFill>
              </a:rPr>
              <a:t>…</a:t>
            </a:r>
          </a:p>
          <a:p>
            <a:pPr marL="457200" indent="-457200">
              <a:buFont typeface="Arial"/>
              <a:buChar char="•"/>
            </a:pPr>
            <a:endParaRPr lang="is-IS" sz="2800" dirty="0">
              <a:solidFill>
                <a:srgbClr val="008000"/>
              </a:solidFill>
            </a:endParaRPr>
          </a:p>
          <a:p>
            <a:pPr marL="457200" indent="-457200">
              <a:buFont typeface="Arial"/>
              <a:buChar char="•"/>
            </a:pPr>
            <a:endParaRPr lang="is-IS" sz="2800" dirty="0" smtClean="0">
              <a:solidFill>
                <a:srgbClr val="008000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is-IS" sz="2800" dirty="0" smtClean="0">
                <a:solidFill>
                  <a:srgbClr val="008000"/>
                </a:solidFill>
              </a:rPr>
              <a:t>Or if the proposed herbicide option is not available or too expensive... </a:t>
            </a:r>
          </a:p>
          <a:p>
            <a:pPr marL="457200" indent="-457200">
              <a:buFont typeface="Arial"/>
              <a:buChar char="•"/>
            </a:pPr>
            <a:r>
              <a:rPr lang="is-IS" sz="2800" dirty="0" smtClean="0">
                <a:solidFill>
                  <a:srgbClr val="008000"/>
                </a:solidFill>
              </a:rPr>
              <a:t>Burning is not recommended, but could be used if other options are all not feasible</a:t>
            </a:r>
            <a:endParaRPr lang="en-US" sz="2800" dirty="0">
              <a:solidFill>
                <a:srgbClr val="008000"/>
              </a:solidFill>
            </a:endParaRPr>
          </a:p>
        </p:txBody>
      </p:sp>
      <p:sp>
        <p:nvSpPr>
          <p:cNvPr id="5" name="Left Arrow 4"/>
          <p:cNvSpPr/>
          <p:nvPr/>
        </p:nvSpPr>
        <p:spPr>
          <a:xfrm>
            <a:off x="3882892" y="4148665"/>
            <a:ext cx="621374" cy="660400"/>
          </a:xfrm>
          <a:prstGeom prst="leftArrow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>
            <a:off x="3905713" y="5571065"/>
            <a:ext cx="621374" cy="660400"/>
          </a:xfrm>
          <a:prstGeom prst="leftArrow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>
            <a:off x="3967559" y="2438398"/>
            <a:ext cx="621374" cy="660400"/>
          </a:xfrm>
          <a:prstGeom prst="leftArrow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94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M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1835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65600" y="389459"/>
            <a:ext cx="4978399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rgbClr val="008000"/>
                </a:solidFill>
              </a:rPr>
              <a:t>SPs discuss which each farmer to select the advices that he/she can actually carry out DURING the season </a:t>
            </a:r>
            <a:r>
              <a:rPr lang="is-IS" sz="2800" dirty="0" smtClean="0">
                <a:solidFill>
                  <a:srgbClr val="008000"/>
                </a:solidFill>
              </a:rPr>
              <a:t>...</a:t>
            </a:r>
          </a:p>
          <a:p>
            <a:pPr marL="457200" indent="-457200">
              <a:buFont typeface="Arial"/>
              <a:buChar char="•"/>
            </a:pPr>
            <a:r>
              <a:rPr lang="is-IS" sz="2800" dirty="0" smtClean="0">
                <a:solidFill>
                  <a:srgbClr val="008000"/>
                </a:solidFill>
              </a:rPr>
              <a:t>For instance, using rice seed that is clean and free of weed seeds ...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rgbClr val="008000"/>
                </a:solidFill>
              </a:rPr>
              <a:t>And preventing weeds from flowering and seed production by timely removal</a:t>
            </a:r>
            <a:r>
              <a:rPr lang="is-IS" sz="2800" dirty="0" smtClean="0">
                <a:solidFill>
                  <a:srgbClr val="008000"/>
                </a:solidFill>
              </a:rPr>
              <a:t>…</a:t>
            </a:r>
          </a:p>
          <a:p>
            <a:pPr marL="457200" indent="-457200">
              <a:buFont typeface="Arial"/>
              <a:buChar char="•"/>
            </a:pPr>
            <a:r>
              <a:rPr lang="is-IS" sz="2800" dirty="0" smtClean="0">
                <a:solidFill>
                  <a:srgbClr val="008000"/>
                </a:solidFill>
              </a:rPr>
              <a:t>But, for instance, if there’s no organic matter for mulching, this advice can be ignored ...</a:t>
            </a:r>
            <a:endParaRPr lang="en-US" sz="2800" dirty="0">
              <a:solidFill>
                <a:srgbClr val="008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464733" y="626533"/>
            <a:ext cx="1066799" cy="37253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>
            <a:off x="3730492" y="5333998"/>
            <a:ext cx="621374" cy="660400"/>
          </a:xfrm>
          <a:prstGeom prst="leftArrow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8380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712</Words>
  <Application>Microsoft Macintosh PowerPoint</Application>
  <PresentationFormat>On-screen Show (4:3)</PresentationFormat>
  <Paragraphs>49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RiceAdvice-WeedManager  Weed Management Advices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Implementation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Jonne Rodenburg</dc:creator>
  <cp:lastModifiedBy>Jonne Rodenburg</cp:lastModifiedBy>
  <cp:revision>15</cp:revision>
  <dcterms:created xsi:type="dcterms:W3CDTF">2017-05-25T17:33:36Z</dcterms:created>
  <dcterms:modified xsi:type="dcterms:W3CDTF">2017-05-26T16:39:14Z</dcterms:modified>
</cp:coreProperties>
</file>