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1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ost Lieshout" initials="JL" lastIdx="11" clrIdx="0">
    <p:extLst/>
  </p:cmAuthor>
  <p:cmAuthor id="2" name="Jonne Rodenbur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324429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1404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6038"/>
            <a:ext cx="22860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6038"/>
            <a:ext cx="67056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280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381788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34202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59967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252443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348198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196549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109957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159354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6038"/>
            <a:ext cx="9144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AGALSKFJAS</a:t>
            </a:r>
          </a:p>
          <a:p>
            <a:pPr lvl="0"/>
            <a:r>
              <a:rPr lang="en-US"/>
              <a:t>Asdflkj aklj fklsjf asfklj</a:t>
            </a:r>
          </a:p>
          <a:p>
            <a:pPr lvl="0"/>
            <a:r>
              <a:rPr lang="en-US"/>
              <a:t>Alkfj sdlkfjas flksjfd alskdfj </a:t>
            </a:r>
          </a:p>
          <a:p>
            <a:pPr lvl="0"/>
            <a:r>
              <a:rPr lang="en-US"/>
              <a:t>Aklfja flk sfjda</a:t>
            </a:r>
          </a:p>
          <a:p>
            <a:pPr lvl="0"/>
            <a:r>
              <a:rPr lang="en-US"/>
              <a:t>Asdlkfjasf lskdafj </a:t>
            </a:r>
          </a:p>
          <a:p>
            <a:pPr lvl="0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5225"/>
            <a:ext cx="502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  <p:pic>
        <p:nvPicPr>
          <p:cNvPr id="1033" name="Picture 9" descr="www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77000"/>
            <a:ext cx="167640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ricarice-logo-with-circle-tiff-format-by Rama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204311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ww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77000"/>
            <a:ext cx="167640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ricarice-logo-with-circle-tiff-format-by Rama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204311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7.png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9.png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524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 smtClean="0"/>
              <a:t>Protocol for on-farm testing trial for RiceAdvice-WeedManager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4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118" y="228600"/>
            <a:ext cx="9144000" cy="563562"/>
          </a:xfrm>
        </p:spPr>
        <p:txBody>
          <a:bodyPr/>
          <a:lstStyle/>
          <a:p>
            <a:r>
              <a:rPr lang="en-US" dirty="0">
                <a:solidFill>
                  <a:srgbClr val="006600"/>
                </a:solidFill>
              </a:rPr>
              <a:t>Form 2 – Data collection at </a:t>
            </a:r>
            <a:r>
              <a:rPr lang="en-US" dirty="0" smtClean="0">
                <a:solidFill>
                  <a:srgbClr val="006600"/>
                </a:solidFill>
              </a:rPr>
              <a:t>harvest (1)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24845"/>
              </p:ext>
            </p:extLst>
          </p:nvPr>
        </p:nvGraphicFramePr>
        <p:xfrm>
          <a:off x="1530350" y="1270000"/>
          <a:ext cx="60833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6083300" imgH="4318000" progId="Word.Document.12">
                  <p:embed/>
                </p:oleObj>
              </mc:Choice>
              <mc:Fallback>
                <p:oleObj name="Document" r:id="rId3" imgW="6083300" imgH="431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0350" y="1270000"/>
                        <a:ext cx="6083300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5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9802" y="-152400"/>
            <a:ext cx="9448800" cy="10969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Form </a:t>
            </a:r>
            <a:r>
              <a:rPr lang="en-US" dirty="0">
                <a:solidFill>
                  <a:srgbClr val="006600"/>
                </a:solidFill>
              </a:rPr>
              <a:t>2 – Data collection at </a:t>
            </a:r>
            <a:r>
              <a:rPr lang="en-US" dirty="0" smtClean="0">
                <a:solidFill>
                  <a:srgbClr val="006600"/>
                </a:solidFill>
              </a:rPr>
              <a:t>harvest (2)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24319"/>
              </p:ext>
            </p:extLst>
          </p:nvPr>
        </p:nvGraphicFramePr>
        <p:xfrm>
          <a:off x="97926" y="762000"/>
          <a:ext cx="3254874" cy="434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6083300" imgH="8128000" progId="Word.Document.12">
                  <p:embed/>
                </p:oleObj>
              </mc:Choice>
              <mc:Fallback>
                <p:oleObj name="Document" r:id="rId3" imgW="6083300" imgH="812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926" y="762000"/>
                        <a:ext cx="3254874" cy="4348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91759"/>
              </p:ext>
            </p:extLst>
          </p:nvPr>
        </p:nvGraphicFramePr>
        <p:xfrm>
          <a:off x="76200" y="5168555"/>
          <a:ext cx="3276600" cy="115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5" imgW="6083300" imgH="2146300" progId="Word.Document.12">
                  <p:embed/>
                </p:oleObj>
              </mc:Choice>
              <mc:Fallback>
                <p:oleObj name="Document" r:id="rId5" imgW="6083300" imgH="214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5168555"/>
                        <a:ext cx="3276600" cy="1156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429000" y="1219200"/>
            <a:ext cx="518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Complete the following form through interview of each farmer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344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79" y="13818"/>
            <a:ext cx="9144000" cy="563562"/>
          </a:xfrm>
        </p:spPr>
        <p:txBody>
          <a:bodyPr/>
          <a:lstStyle/>
          <a:p>
            <a:r>
              <a:rPr lang="en-US" dirty="0">
                <a:solidFill>
                  <a:srgbClr val="006600"/>
                </a:solidFill>
              </a:rPr>
              <a:t>Form 3 – Yield assessment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39202"/>
              </p:ext>
            </p:extLst>
          </p:nvPr>
        </p:nvGraphicFramePr>
        <p:xfrm>
          <a:off x="1524000" y="1295400"/>
          <a:ext cx="6083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6083300" imgH="1193800" progId="Word.Document.12">
                  <p:embed/>
                </p:oleObj>
              </mc:Choice>
              <mc:Fallback>
                <p:oleObj name="Document" r:id="rId3" imgW="6083300" imgH="119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295400"/>
                        <a:ext cx="60833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269473"/>
              </p:ext>
            </p:extLst>
          </p:nvPr>
        </p:nvGraphicFramePr>
        <p:xfrm>
          <a:off x="1530350" y="2832100"/>
          <a:ext cx="6083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5" imgW="6083300" imgH="1193800" progId="Word.Document.12">
                  <p:embed/>
                </p:oleObj>
              </mc:Choice>
              <mc:Fallback>
                <p:oleObj name="Document" r:id="rId5" imgW="6083300" imgH="119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0350" y="2832100"/>
                        <a:ext cx="60833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39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143000"/>
            <a:ext cx="8763000" cy="491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Objectives</a:t>
            </a:r>
            <a:br>
              <a:rPr lang="en-US" b="1" dirty="0">
                <a:solidFill>
                  <a:srgbClr val="006600"/>
                </a:solidFill>
              </a:rPr>
            </a:b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602163"/>
          </a:xfrm>
        </p:spPr>
        <p:txBody>
          <a:bodyPr/>
          <a:lstStyle/>
          <a:p>
            <a:pPr lvl="0"/>
            <a:r>
              <a:rPr lang="en-US" dirty="0" smtClean="0"/>
              <a:t>To </a:t>
            </a:r>
            <a:r>
              <a:rPr lang="en-US" dirty="0"/>
              <a:t>evaluate the use of WeedManager </a:t>
            </a:r>
            <a:r>
              <a:rPr lang="en-US" dirty="0" smtClean="0"/>
              <a:t>—user </a:t>
            </a:r>
            <a:r>
              <a:rPr lang="en-US" dirty="0"/>
              <a:t>friendliness, </a:t>
            </a:r>
            <a:r>
              <a:rPr lang="en-US" dirty="0" smtClean="0"/>
              <a:t>relevance </a:t>
            </a:r>
            <a:r>
              <a:rPr lang="en-US" dirty="0"/>
              <a:t>of </a:t>
            </a:r>
            <a:r>
              <a:rPr lang="en-US" dirty="0" smtClean="0"/>
              <a:t>advices</a:t>
            </a:r>
            <a:endParaRPr lang="en-US" dirty="0"/>
          </a:p>
          <a:p>
            <a:pPr lvl="0"/>
            <a:r>
              <a:rPr lang="en-US" dirty="0"/>
              <a:t>Evaluate results of followed-up </a:t>
            </a:r>
            <a:r>
              <a:rPr lang="en-US" dirty="0" smtClean="0"/>
              <a:t>WeedManager </a:t>
            </a:r>
            <a:r>
              <a:rPr lang="en-US" dirty="0"/>
              <a:t>recommendations </a:t>
            </a:r>
            <a:r>
              <a:rPr lang="en-US" dirty="0" smtClean="0"/>
              <a:t>—relative </a:t>
            </a:r>
            <a:r>
              <a:rPr lang="en-US" dirty="0"/>
              <a:t>to results of farmers’ own weed management practices.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Approach &amp; Agreements (1)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364163"/>
          </a:xfrm>
        </p:spPr>
        <p:txBody>
          <a:bodyPr/>
          <a:lstStyle/>
          <a:p>
            <a:r>
              <a:rPr lang="en-US" sz="2800" dirty="0" smtClean="0"/>
              <a:t>Each service provider (SP)</a:t>
            </a:r>
            <a:r>
              <a:rPr lang="en-US" sz="2800" dirty="0" smtClean="0">
                <a:solidFill>
                  <a:srgbClr val="006600"/>
                </a:solidFill>
              </a:rPr>
              <a:t>*</a:t>
            </a:r>
            <a:r>
              <a:rPr lang="en-US" sz="2800" dirty="0" smtClean="0"/>
              <a:t> selects 10 farmers</a:t>
            </a:r>
          </a:p>
          <a:p>
            <a:r>
              <a:rPr lang="en-US" sz="2800" dirty="0" smtClean="0"/>
              <a:t>Farmers should not be too remote; the selection of 10 farmers represents diversity in terms of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/>
              <a:t>Environment, Financial situation, Gender, Farm size</a:t>
            </a:r>
          </a:p>
          <a:p>
            <a:r>
              <a:rPr lang="en-US" sz="2800" dirty="0" smtClean="0"/>
              <a:t>Each </a:t>
            </a:r>
            <a:r>
              <a:rPr lang="en-US" sz="2800" dirty="0"/>
              <a:t>selected </a:t>
            </a:r>
            <a:r>
              <a:rPr lang="en-US" sz="2800" dirty="0" smtClean="0"/>
              <a:t>farmer agrees </a:t>
            </a:r>
            <a:r>
              <a:rPr lang="en-US" sz="2800" dirty="0"/>
              <a:t>that </a:t>
            </a:r>
            <a:r>
              <a:rPr lang="is-IS" sz="2800" dirty="0" smtClean="0"/>
              <a:t>…</a:t>
            </a:r>
            <a:endParaRPr lang="en-US" sz="2800" dirty="0" smtClean="0"/>
          </a:p>
          <a:p>
            <a:pPr marL="800100" lvl="1" indent="-342900">
              <a:buFont typeface="Courier New"/>
              <a:buChar char="o"/>
            </a:pPr>
            <a:r>
              <a:rPr lang="en-US" sz="2400" dirty="0"/>
              <a:t>H</a:t>
            </a:r>
            <a:r>
              <a:rPr lang="en-US" sz="2400" dirty="0" smtClean="0"/>
              <a:t>alf </a:t>
            </a:r>
            <a:r>
              <a:rPr lang="en-US" sz="2400" dirty="0"/>
              <a:t>of his/her field will be ‘experimental’ and </a:t>
            </a:r>
            <a:r>
              <a:rPr lang="en-US" sz="2400" dirty="0" smtClean="0"/>
              <a:t>on </a:t>
            </a:r>
            <a:r>
              <a:rPr lang="en-US" sz="2400" dirty="0"/>
              <a:t>the other half he/she will follow the same management as in the previous </a:t>
            </a:r>
            <a:r>
              <a:rPr lang="en-US" sz="2400" dirty="0" smtClean="0"/>
              <a:t>year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The </a:t>
            </a:r>
            <a:r>
              <a:rPr lang="en-US" sz="2400" dirty="0"/>
              <a:t>total farmer’s field will have a minimum size of 1 acre (≈4,000 m</a:t>
            </a:r>
            <a:r>
              <a:rPr lang="en-US" sz="2400" baseline="30000" dirty="0"/>
              <a:t>2</a:t>
            </a:r>
            <a:r>
              <a:rPr lang="en-US" sz="2400" dirty="0"/>
              <a:t>).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/>
              <a:t>The </a:t>
            </a:r>
            <a:r>
              <a:rPr lang="en-US" sz="2400" dirty="0" smtClean="0"/>
              <a:t>SP will </a:t>
            </a:r>
            <a:r>
              <a:rPr lang="en-US" sz="2400" dirty="0"/>
              <a:t>remind the farmer of different activities to undertake and provide technical guidance but will not provide financial assistance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006600"/>
                </a:solidFill>
              </a:rPr>
              <a:t>		* SP could also mean extension agent or CARI technician </a:t>
            </a:r>
            <a:endParaRPr lang="en-US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8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10600" cy="5135563"/>
          </a:xfrm>
        </p:spPr>
        <p:txBody>
          <a:bodyPr/>
          <a:lstStyle/>
          <a:p>
            <a:pPr marL="57150" indent="0"/>
            <a:r>
              <a:rPr lang="en-US" dirty="0" smtClean="0"/>
              <a:t> </a:t>
            </a:r>
            <a:r>
              <a:rPr lang="en-US" sz="2800" dirty="0" smtClean="0"/>
              <a:t>Each </a:t>
            </a:r>
            <a:r>
              <a:rPr lang="en-US" sz="2800" dirty="0"/>
              <a:t>selected farmer agrees that </a:t>
            </a:r>
            <a:r>
              <a:rPr lang="is-IS" sz="2800" dirty="0"/>
              <a:t>…</a:t>
            </a:r>
            <a:endParaRPr lang="en-US" sz="2800" dirty="0"/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/>
              <a:t>Farmers SPs to </a:t>
            </a:r>
            <a:r>
              <a:rPr lang="en-US" sz="2400" dirty="0"/>
              <a:t>periodically monitor the field evaluation and record </a:t>
            </a:r>
            <a:r>
              <a:rPr lang="en-US" sz="2400" dirty="0" smtClean="0"/>
              <a:t>information</a:t>
            </a:r>
            <a:endParaRPr lang="en-US" sz="2400" dirty="0"/>
          </a:p>
          <a:p>
            <a:pPr marL="914400" lvl="1" indent="-457200">
              <a:buFont typeface="Courier New"/>
              <a:buChar char="o"/>
            </a:pPr>
            <a:r>
              <a:rPr lang="en-US" sz="2400" dirty="0"/>
              <a:t>Farmers allow a field day and field visits for neighboring </a:t>
            </a:r>
            <a:r>
              <a:rPr lang="en-US" sz="2400" dirty="0" smtClean="0"/>
              <a:t>farmers</a:t>
            </a:r>
            <a:endParaRPr lang="en-US" sz="2400" dirty="0"/>
          </a:p>
          <a:p>
            <a:pPr marL="914400" lvl="1" indent="-457200">
              <a:buFont typeface="Courier New"/>
              <a:buChar char="o"/>
            </a:pPr>
            <a:r>
              <a:rPr lang="en-US" sz="2400" dirty="0"/>
              <a:t>Farmers allow the CARI technicians to harvest and thresh the paddy from a 5 × 5 m observation area in both halves of his/her </a:t>
            </a:r>
            <a:r>
              <a:rPr lang="en-US" sz="2400" dirty="0" smtClean="0"/>
              <a:t>field</a:t>
            </a:r>
            <a:endParaRPr lang="en-US" sz="2400" dirty="0"/>
          </a:p>
          <a:p>
            <a:r>
              <a:rPr lang="en-US" sz="2800" dirty="0"/>
              <a:t>The </a:t>
            </a:r>
            <a:r>
              <a:rPr lang="en-US" sz="2800" dirty="0" smtClean="0"/>
              <a:t>SP interviews </a:t>
            </a:r>
            <a:r>
              <a:rPr lang="en-US" sz="2800" dirty="0"/>
              <a:t>each selected farmer to obtain necessary base-line information on ‘farmer practice’ and </a:t>
            </a:r>
            <a:r>
              <a:rPr lang="en-US" sz="2800" dirty="0" smtClean="0"/>
              <a:t>yields of </a:t>
            </a:r>
            <a:r>
              <a:rPr lang="en-US" sz="2800" dirty="0"/>
              <a:t>the past year (</a:t>
            </a:r>
            <a:r>
              <a:rPr lang="en-US" sz="2800" b="1" dirty="0"/>
              <a:t>Form 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txBody>
          <a:bodyPr/>
          <a:lstStyle/>
          <a:p>
            <a:r>
              <a:rPr lang="en-US" sz="3200" dirty="0" smtClean="0">
                <a:solidFill>
                  <a:srgbClr val="006600"/>
                </a:solidFill>
              </a:rPr>
              <a:t>Approach &amp; Agreements (2)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0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135563"/>
          </a:xfrm>
        </p:spPr>
        <p:txBody>
          <a:bodyPr/>
          <a:lstStyle/>
          <a:p>
            <a:pPr lvl="0"/>
            <a:r>
              <a:rPr lang="en-US" sz="2400" dirty="0"/>
              <a:t>The </a:t>
            </a:r>
            <a:r>
              <a:rPr lang="en-US" sz="2400" dirty="0" smtClean="0"/>
              <a:t>SP will </a:t>
            </a:r>
            <a:r>
              <a:rPr lang="en-US" sz="2400" dirty="0"/>
              <a:t>make </a:t>
            </a:r>
            <a:r>
              <a:rPr lang="en-US" sz="2400" dirty="0" smtClean="0"/>
              <a:t>a profile for </a:t>
            </a:r>
            <a:r>
              <a:rPr lang="en-US" sz="2400" dirty="0"/>
              <a:t>each </a:t>
            </a:r>
            <a:r>
              <a:rPr lang="en-US" sz="2400" dirty="0" smtClean="0"/>
              <a:t>farmer </a:t>
            </a:r>
            <a:r>
              <a:rPr lang="en-US" sz="2400" dirty="0"/>
              <a:t>and generate </a:t>
            </a:r>
            <a:r>
              <a:rPr lang="en-US" sz="2400" dirty="0" smtClean="0"/>
              <a:t>1-3 </a:t>
            </a:r>
            <a:r>
              <a:rPr lang="en-US" sz="2400" dirty="0"/>
              <a:t>recommendations for each farmer. </a:t>
            </a:r>
            <a:endParaRPr lang="en-US" sz="2400" dirty="0" smtClean="0"/>
          </a:p>
          <a:p>
            <a:pPr lvl="0"/>
            <a:r>
              <a:rPr lang="en-US" sz="2400" dirty="0" smtClean="0"/>
              <a:t>Recommendations </a:t>
            </a:r>
            <a:r>
              <a:rPr lang="en-US" sz="2400" dirty="0"/>
              <a:t>will be discussed with the farmer and based on </a:t>
            </a:r>
            <a:r>
              <a:rPr lang="en-US" sz="2400" dirty="0" smtClean="0"/>
              <a:t>willingness/ capacity 1 </a:t>
            </a:r>
            <a:r>
              <a:rPr lang="en-US" sz="2400" dirty="0"/>
              <a:t>recommendation will be chosen and followed-up during the year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Within the recommendation advices to follow will be selected and fixed </a:t>
            </a:r>
            <a:endParaRPr lang="en-US" sz="2400" dirty="0"/>
          </a:p>
          <a:p>
            <a:pPr lvl="0"/>
            <a:r>
              <a:rPr lang="en-US" sz="2400" dirty="0"/>
              <a:t>The </a:t>
            </a:r>
            <a:r>
              <a:rPr lang="en-US" sz="2400" dirty="0" smtClean="0"/>
              <a:t>SP </a:t>
            </a:r>
            <a:r>
              <a:rPr lang="en-US" sz="2400" dirty="0"/>
              <a:t>will save the </a:t>
            </a:r>
            <a:r>
              <a:rPr lang="en-US" sz="2400" dirty="0" smtClean="0"/>
              <a:t>recommendation and </a:t>
            </a:r>
            <a:r>
              <a:rPr lang="en-US" sz="2400" dirty="0"/>
              <a:t>makes sure </a:t>
            </a:r>
            <a:r>
              <a:rPr lang="en-US" sz="2400" dirty="0" smtClean="0"/>
              <a:t>advices </a:t>
            </a:r>
            <a:r>
              <a:rPr lang="en-US" sz="2400" dirty="0"/>
              <a:t>are being implemented in time by the </a:t>
            </a:r>
            <a:r>
              <a:rPr lang="en-US" sz="2400" dirty="0" smtClean="0"/>
              <a:t>farmer </a:t>
            </a:r>
          </a:p>
          <a:p>
            <a:pPr lvl="0"/>
            <a:r>
              <a:rPr lang="en-US" sz="2400" dirty="0" smtClean="0"/>
              <a:t>The SP </a:t>
            </a:r>
            <a:r>
              <a:rPr lang="en-US" sz="2400" dirty="0"/>
              <a:t>follows up with each farmer on </a:t>
            </a:r>
            <a:r>
              <a:rPr lang="en-US" sz="2400" dirty="0" smtClean="0"/>
              <a:t>actual </a:t>
            </a:r>
            <a:r>
              <a:rPr lang="en-US" sz="2400" dirty="0"/>
              <a:t>equipment and inputs used during the year </a:t>
            </a:r>
            <a:r>
              <a:rPr lang="en-US" sz="2400" dirty="0" smtClean="0"/>
              <a:t>(</a:t>
            </a:r>
            <a:r>
              <a:rPr lang="en-US" sz="2400" dirty="0" err="1" smtClean="0"/>
              <a:t>inc.</a:t>
            </a:r>
            <a:r>
              <a:rPr lang="en-US" sz="2400" dirty="0" smtClean="0"/>
              <a:t> costs and time </a:t>
            </a:r>
            <a:r>
              <a:rPr lang="en-US" sz="2400" dirty="0"/>
              <a:t>spent on weed </a:t>
            </a:r>
            <a:r>
              <a:rPr lang="en-US" sz="2400" dirty="0" smtClean="0"/>
              <a:t>management) for </a:t>
            </a:r>
            <a:r>
              <a:rPr lang="en-US" sz="2400" dirty="0"/>
              <a:t>both the ‘farmer practice’ and the ‘WeedManager’ half of the </a:t>
            </a:r>
            <a:r>
              <a:rPr lang="en-US" sz="2400" dirty="0" smtClean="0"/>
              <a:t>field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txBody>
          <a:bodyPr/>
          <a:lstStyle/>
          <a:p>
            <a:r>
              <a:rPr lang="en-US" sz="3200" dirty="0" smtClean="0">
                <a:solidFill>
                  <a:srgbClr val="006600"/>
                </a:solidFill>
              </a:rPr>
              <a:t>Approach &amp; Agreements (3)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5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372600" cy="563562"/>
          </a:xfrm>
        </p:spPr>
        <p:txBody>
          <a:bodyPr/>
          <a:lstStyle/>
          <a:p>
            <a:r>
              <a:rPr lang="en-US" sz="3200" dirty="0" smtClean="0">
                <a:solidFill>
                  <a:srgbClr val="006600"/>
                </a:solidFill>
              </a:rPr>
              <a:t>Implementing </a:t>
            </a:r>
            <a:r>
              <a:rPr lang="en-US" sz="3200" dirty="0">
                <a:solidFill>
                  <a:srgbClr val="006600"/>
                </a:solidFill>
              </a:rPr>
              <a:t>field evaluation </a:t>
            </a:r>
            <a:r>
              <a:rPr lang="en-US" sz="3200" dirty="0" smtClean="0">
                <a:solidFill>
                  <a:srgbClr val="006600"/>
                </a:solidFill>
              </a:rPr>
              <a:t>&amp; </a:t>
            </a:r>
            <a:r>
              <a:rPr lang="en-US" sz="3200" dirty="0">
                <a:solidFill>
                  <a:srgbClr val="006600"/>
                </a:solidFill>
              </a:rPr>
              <a:t>data </a:t>
            </a:r>
            <a:r>
              <a:rPr lang="en-US" sz="3200" dirty="0" smtClean="0">
                <a:solidFill>
                  <a:srgbClr val="006600"/>
                </a:solidFill>
              </a:rPr>
              <a:t>collection (1)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135563"/>
          </a:xfrm>
        </p:spPr>
        <p:txBody>
          <a:bodyPr/>
          <a:lstStyle/>
          <a:p>
            <a:pPr lvl="0"/>
            <a:r>
              <a:rPr lang="en-US" sz="2800" dirty="0"/>
              <a:t>Separate </a:t>
            </a:r>
            <a:r>
              <a:rPr lang="en-US" sz="2800" dirty="0" smtClean="0"/>
              <a:t>farmer’s </a:t>
            </a:r>
            <a:r>
              <a:rPr lang="en-US" sz="2800" dirty="0"/>
              <a:t>field in </a:t>
            </a:r>
            <a:r>
              <a:rPr lang="en-US" sz="2800" dirty="0" smtClean="0"/>
              <a:t>2 halves </a:t>
            </a:r>
            <a:r>
              <a:rPr lang="en-US" sz="2800" dirty="0"/>
              <a:t>by a </a:t>
            </a:r>
            <a:r>
              <a:rPr lang="en-US" sz="2800" dirty="0" smtClean="0"/>
              <a:t>bund. One </a:t>
            </a:r>
            <a:r>
              <a:rPr lang="en-US" sz="2800" dirty="0"/>
              <a:t>half will be ‘farmer practice’ and the other </a:t>
            </a:r>
            <a:r>
              <a:rPr lang="en-US" sz="2800" dirty="0" smtClean="0"/>
              <a:t>follows </a:t>
            </a:r>
            <a:r>
              <a:rPr lang="en-US" sz="2800" dirty="0"/>
              <a:t>‘WeedManager’ recommendations. </a:t>
            </a:r>
          </a:p>
          <a:p>
            <a:pPr lvl="0"/>
            <a:r>
              <a:rPr lang="en-US" sz="2800" dirty="0"/>
              <a:t>In each half </a:t>
            </a:r>
            <a:r>
              <a:rPr lang="en-US" sz="2800" dirty="0" smtClean="0"/>
              <a:t>mark </a:t>
            </a:r>
            <a:r>
              <a:rPr lang="en-US" sz="2800" dirty="0"/>
              <a:t>out 5 </a:t>
            </a:r>
            <a:r>
              <a:rPr lang="en-US" sz="2800" dirty="0">
                <a:sym typeface="Symbol"/>
              </a:rPr>
              <a:t></a:t>
            </a:r>
            <a:r>
              <a:rPr lang="en-US" sz="2800" dirty="0"/>
              <a:t> 5 m yield assessment and weed observation areas in the middle of the </a:t>
            </a:r>
            <a:r>
              <a:rPr lang="en-US" sz="2800" dirty="0" smtClean="0"/>
              <a:t>plot </a:t>
            </a:r>
            <a:endParaRPr lang="en-US" sz="2800" dirty="0"/>
          </a:p>
          <a:p>
            <a:pPr lvl="0"/>
            <a:r>
              <a:rPr lang="en-US" sz="2800" dirty="0" smtClean="0"/>
              <a:t>The </a:t>
            </a:r>
            <a:r>
              <a:rPr lang="en-US" sz="2800" dirty="0"/>
              <a:t>25 m</a:t>
            </a:r>
            <a:r>
              <a:rPr lang="en-US" sz="2800" baseline="30000" dirty="0"/>
              <a:t>2</a:t>
            </a:r>
            <a:r>
              <a:rPr lang="en-US" sz="2800" dirty="0"/>
              <a:t> observation areas will be used for weed observations and crop performance at mid-season and at </a:t>
            </a:r>
            <a:r>
              <a:rPr lang="en-US" sz="2800" dirty="0" smtClean="0"/>
              <a:t>harvest</a:t>
            </a:r>
          </a:p>
          <a:p>
            <a:r>
              <a:rPr lang="en-US" sz="2800" dirty="0"/>
              <a:t>Other observations, like time and other inputs, will be done over the whole plot (</a:t>
            </a:r>
            <a:r>
              <a:rPr lang="en-US" sz="2800" b="1" dirty="0"/>
              <a:t>Form 1</a:t>
            </a:r>
            <a:r>
              <a:rPr lang="en-US" sz="2800" dirty="0" smtClean="0"/>
              <a:t>)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8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876800"/>
          </a:xfrm>
        </p:spPr>
        <p:txBody>
          <a:bodyPr/>
          <a:lstStyle/>
          <a:p>
            <a:pPr lvl="0"/>
            <a:r>
              <a:rPr lang="en-US" sz="2800" dirty="0" smtClean="0"/>
              <a:t>Record </a:t>
            </a:r>
            <a:r>
              <a:rPr lang="en-US" sz="2800" dirty="0"/>
              <a:t>the actual date and modalities of interventions and inputs in each plot in </a:t>
            </a:r>
            <a:r>
              <a:rPr lang="en-US" sz="2800" b="1" dirty="0"/>
              <a:t>Form 2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Record paddy yield for each plot in </a:t>
            </a:r>
            <a:r>
              <a:rPr lang="en-US" sz="2800" b="1" dirty="0"/>
              <a:t>Form </a:t>
            </a:r>
            <a:r>
              <a:rPr lang="en-US" sz="2800" b="1" dirty="0" smtClean="0"/>
              <a:t>3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endParaRPr lang="en-US" sz="2800" dirty="0"/>
          </a:p>
          <a:p>
            <a:pPr lvl="1">
              <a:buFont typeface="Courier New"/>
              <a:buChar char="o"/>
            </a:pPr>
            <a:r>
              <a:rPr lang="en-US" sz="2400" dirty="0"/>
              <a:t>At crop maturity, harvest all </a:t>
            </a:r>
            <a:r>
              <a:rPr lang="en-US" sz="2400" dirty="0" smtClean="0"/>
              <a:t>plants </a:t>
            </a:r>
            <a:r>
              <a:rPr lang="en-US" sz="2400" dirty="0"/>
              <a:t>in the middle 25 m</a:t>
            </a:r>
            <a:r>
              <a:rPr lang="en-US" sz="2400" baseline="30000" dirty="0"/>
              <a:t>2</a:t>
            </a:r>
            <a:r>
              <a:rPr lang="en-US" sz="2400" dirty="0"/>
              <a:t> (5 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 5 m) harvest area of each of the two treatment </a:t>
            </a:r>
            <a:r>
              <a:rPr lang="en-US" sz="2400" dirty="0" smtClean="0"/>
              <a:t>plots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400" dirty="0"/>
              <a:t>Thresh and clean the grain. Place all grain into bags labeled for each </a:t>
            </a:r>
            <a:r>
              <a:rPr lang="en-US" sz="2400" dirty="0" smtClean="0"/>
              <a:t>treatment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400" dirty="0"/>
              <a:t>Weigh each bag to determine total grain weight for each </a:t>
            </a:r>
            <a:r>
              <a:rPr lang="en-US" sz="2400" dirty="0" smtClean="0"/>
              <a:t>sample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400" dirty="0"/>
              <a:t>Measure grain moisture content using a moisture meter for each treatment </a:t>
            </a:r>
            <a:r>
              <a:rPr lang="en-US" sz="2400" dirty="0" smtClean="0"/>
              <a:t>(from </a:t>
            </a:r>
            <a:r>
              <a:rPr lang="en-US" sz="2400" dirty="0"/>
              <a:t>AfricaRice). </a:t>
            </a:r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372600" cy="563562"/>
          </a:xfrm>
        </p:spPr>
        <p:txBody>
          <a:bodyPr/>
          <a:lstStyle/>
          <a:p>
            <a:r>
              <a:rPr lang="en-US" sz="3200" dirty="0" smtClean="0">
                <a:solidFill>
                  <a:srgbClr val="006600"/>
                </a:solidFill>
              </a:rPr>
              <a:t>Implementing </a:t>
            </a:r>
            <a:r>
              <a:rPr lang="en-US" sz="3200" dirty="0">
                <a:solidFill>
                  <a:srgbClr val="006600"/>
                </a:solidFill>
              </a:rPr>
              <a:t>field evaluation </a:t>
            </a:r>
            <a:r>
              <a:rPr lang="en-US" sz="3200" dirty="0" smtClean="0">
                <a:solidFill>
                  <a:srgbClr val="006600"/>
                </a:solidFill>
              </a:rPr>
              <a:t>&amp; </a:t>
            </a:r>
            <a:r>
              <a:rPr lang="en-US" sz="3200" dirty="0">
                <a:solidFill>
                  <a:srgbClr val="006600"/>
                </a:solidFill>
              </a:rPr>
              <a:t>data </a:t>
            </a:r>
            <a:r>
              <a:rPr lang="en-US" sz="3200" dirty="0" smtClean="0">
                <a:solidFill>
                  <a:srgbClr val="006600"/>
                </a:solidFill>
              </a:rPr>
              <a:t>collection (2)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3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23" y="228600"/>
            <a:ext cx="9144000" cy="5635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Form 1– Actual weed management practice (1)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7849"/>
              </p:ext>
            </p:extLst>
          </p:nvPr>
        </p:nvGraphicFramePr>
        <p:xfrm>
          <a:off x="304800" y="1066800"/>
          <a:ext cx="3862952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083300" imgH="8039100" progId="Word.Document.12">
                  <p:embed/>
                </p:oleObj>
              </mc:Choice>
              <mc:Fallback>
                <p:oleObj name="Document" r:id="rId3" imgW="6083300" imgH="803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066800"/>
                        <a:ext cx="3862952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416293"/>
              </p:ext>
            </p:extLst>
          </p:nvPr>
        </p:nvGraphicFramePr>
        <p:xfrm>
          <a:off x="5311553" y="1143000"/>
          <a:ext cx="3810000" cy="509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5" imgW="6083300" imgH="8140700" progId="Word.Document.12">
                  <p:embed/>
                </p:oleObj>
              </mc:Choice>
              <mc:Fallback>
                <p:oleObj name="Document" r:id="rId5" imgW="6083300" imgH="814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1553" y="1143000"/>
                        <a:ext cx="3810000" cy="5098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44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88770"/>
              </p:ext>
            </p:extLst>
          </p:nvPr>
        </p:nvGraphicFramePr>
        <p:xfrm>
          <a:off x="1530350" y="1676400"/>
          <a:ext cx="60833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6083300" imgH="3505200" progId="Word.Document.12">
                  <p:embed/>
                </p:oleObj>
              </mc:Choice>
              <mc:Fallback>
                <p:oleObj name="Document" r:id="rId3" imgW="6083300" imgH="350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0350" y="1676400"/>
                        <a:ext cx="608330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28600" y="-106362"/>
            <a:ext cx="9601200" cy="12493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Form 1– Actual weed management practices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 (2)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248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633</Words>
  <Application>Microsoft Macintosh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Microsoft Word Document</vt:lpstr>
      <vt:lpstr>PowerPoint Presentation</vt:lpstr>
      <vt:lpstr>Objectives </vt:lpstr>
      <vt:lpstr>Approach &amp; Agreements (1)</vt:lpstr>
      <vt:lpstr>Approach &amp; Agreements (2)</vt:lpstr>
      <vt:lpstr>Approach &amp; Agreements (3)</vt:lpstr>
      <vt:lpstr>Implementing field evaluation &amp; data collection (1)</vt:lpstr>
      <vt:lpstr>Implementing field evaluation &amp; data collection (2)</vt:lpstr>
      <vt:lpstr>Form 1– Actual weed management practice (1)</vt:lpstr>
      <vt:lpstr>Form 1– Actual weed management practices  (2)</vt:lpstr>
      <vt:lpstr>Form 2 – Data collection at harvest (1)</vt:lpstr>
      <vt:lpstr>Form 2 – Data collection at harvest (2)</vt:lpstr>
      <vt:lpstr>Form 3 – Yield assessment</vt:lpstr>
      <vt:lpstr>PowerPoint Presentation</vt:lpstr>
    </vt:vector>
  </TitlesOfParts>
  <Company>WARDA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Rodenburg, Jonne (AfricaRice-Dar Es Salaam)</dc:creator>
  <cp:lastModifiedBy>Jonne Rodenburg</cp:lastModifiedBy>
  <cp:revision>69</cp:revision>
  <dcterms:created xsi:type="dcterms:W3CDTF">2009-10-06T11:27:07Z</dcterms:created>
  <dcterms:modified xsi:type="dcterms:W3CDTF">2017-05-23T19:26:29Z</dcterms:modified>
</cp:coreProperties>
</file>